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58"/>
  </p:notesMasterIdLst>
  <p:handoutMasterIdLst>
    <p:handoutMasterId r:id="rId59"/>
  </p:handoutMasterIdLst>
  <p:sldIdLst>
    <p:sldId id="256" r:id="rId2"/>
    <p:sldId id="723" r:id="rId3"/>
    <p:sldId id="824" r:id="rId4"/>
    <p:sldId id="832" r:id="rId5"/>
    <p:sldId id="833" r:id="rId6"/>
    <p:sldId id="834" r:id="rId7"/>
    <p:sldId id="835" r:id="rId8"/>
    <p:sldId id="836" r:id="rId9"/>
    <p:sldId id="837" r:id="rId10"/>
    <p:sldId id="843" r:id="rId11"/>
    <p:sldId id="840" r:id="rId12"/>
    <p:sldId id="838" r:id="rId13"/>
    <p:sldId id="839" r:id="rId14"/>
    <p:sldId id="844" r:id="rId15"/>
    <p:sldId id="845" r:id="rId16"/>
    <p:sldId id="722" r:id="rId17"/>
    <p:sldId id="724" r:id="rId18"/>
    <p:sldId id="725" r:id="rId19"/>
    <p:sldId id="727" r:id="rId20"/>
    <p:sldId id="825" r:id="rId21"/>
    <p:sldId id="732" r:id="rId22"/>
    <p:sldId id="733" r:id="rId23"/>
    <p:sldId id="826" r:id="rId24"/>
    <p:sldId id="803" r:id="rId25"/>
    <p:sldId id="779" r:id="rId26"/>
    <p:sldId id="780" r:id="rId27"/>
    <p:sldId id="781" r:id="rId28"/>
    <p:sldId id="789" r:id="rId29"/>
    <p:sldId id="831" r:id="rId30"/>
    <p:sldId id="829" r:id="rId31"/>
    <p:sldId id="830" r:id="rId32"/>
    <p:sldId id="790" r:id="rId33"/>
    <p:sldId id="791" r:id="rId34"/>
    <p:sldId id="804" r:id="rId35"/>
    <p:sldId id="842" r:id="rId36"/>
    <p:sldId id="797" r:id="rId37"/>
    <p:sldId id="793" r:id="rId38"/>
    <p:sldId id="823" r:id="rId39"/>
    <p:sldId id="841" r:id="rId40"/>
    <p:sldId id="827" r:id="rId41"/>
    <p:sldId id="782" r:id="rId42"/>
    <p:sldId id="806" r:id="rId43"/>
    <p:sldId id="801" r:id="rId44"/>
    <p:sldId id="828" r:id="rId45"/>
    <p:sldId id="807" r:id="rId46"/>
    <p:sldId id="808" r:id="rId47"/>
    <p:sldId id="810" r:id="rId48"/>
    <p:sldId id="811" r:id="rId49"/>
    <p:sldId id="812" r:id="rId50"/>
    <p:sldId id="813" r:id="rId51"/>
    <p:sldId id="816" r:id="rId52"/>
    <p:sldId id="817" r:id="rId53"/>
    <p:sldId id="818" r:id="rId54"/>
    <p:sldId id="819" r:id="rId55"/>
    <p:sldId id="820" r:id="rId56"/>
    <p:sldId id="821" r:id="rId57"/>
  </p:sldIdLst>
  <p:sldSz cx="9144000" cy="6858000" type="screen4x3"/>
  <p:notesSz cx="7315200" cy="9601200"/>
  <p:defaultTextStyle>
    <a:defPPr>
      <a:defRPr lang="it-IT"/>
    </a:defPPr>
    <a:lvl1pPr algn="l" rtl="0" eaLnBrk="0" fontAlgn="base" hangingPunct="0">
      <a:spcBef>
        <a:spcPct val="20000"/>
      </a:spcBef>
      <a:spcAft>
        <a:spcPct val="0"/>
      </a:spcAft>
      <a:defRPr sz="2400" kern="1200">
        <a:solidFill>
          <a:schemeClr val="tx1"/>
        </a:solidFill>
        <a:latin typeface="Arial" charset="0"/>
        <a:ea typeface="+mn-ea"/>
        <a:cs typeface="+mn-cs"/>
      </a:defRPr>
    </a:lvl1pPr>
    <a:lvl2pPr marL="457200" algn="l" rtl="0" eaLnBrk="0" fontAlgn="base" hangingPunct="0">
      <a:spcBef>
        <a:spcPct val="20000"/>
      </a:spcBef>
      <a:spcAft>
        <a:spcPct val="0"/>
      </a:spcAft>
      <a:defRPr sz="2400" kern="1200">
        <a:solidFill>
          <a:schemeClr val="tx1"/>
        </a:solidFill>
        <a:latin typeface="Arial" charset="0"/>
        <a:ea typeface="+mn-ea"/>
        <a:cs typeface="+mn-cs"/>
      </a:defRPr>
    </a:lvl2pPr>
    <a:lvl3pPr marL="914400" algn="l" rtl="0" eaLnBrk="0" fontAlgn="base" hangingPunct="0">
      <a:spcBef>
        <a:spcPct val="20000"/>
      </a:spcBef>
      <a:spcAft>
        <a:spcPct val="0"/>
      </a:spcAft>
      <a:defRPr sz="2400" kern="1200">
        <a:solidFill>
          <a:schemeClr val="tx1"/>
        </a:solidFill>
        <a:latin typeface="Arial" charset="0"/>
        <a:ea typeface="+mn-ea"/>
        <a:cs typeface="+mn-cs"/>
      </a:defRPr>
    </a:lvl3pPr>
    <a:lvl4pPr marL="1371600" algn="l" rtl="0" eaLnBrk="0" fontAlgn="base" hangingPunct="0">
      <a:spcBef>
        <a:spcPct val="20000"/>
      </a:spcBef>
      <a:spcAft>
        <a:spcPct val="0"/>
      </a:spcAft>
      <a:defRPr sz="2400" kern="1200">
        <a:solidFill>
          <a:schemeClr val="tx1"/>
        </a:solidFill>
        <a:latin typeface="Arial" charset="0"/>
        <a:ea typeface="+mn-ea"/>
        <a:cs typeface="+mn-cs"/>
      </a:defRPr>
    </a:lvl4pPr>
    <a:lvl5pPr marL="1828800" algn="l" rtl="0" eaLnBrk="0" fontAlgn="base" hangingPunct="0">
      <a:spcBef>
        <a:spcPct val="2000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33"/>
    <a:srgbClr val="0066CC"/>
    <a:srgbClr val="B0D792"/>
    <a:srgbClr val="66FF33"/>
    <a:srgbClr val="0066FF"/>
    <a:srgbClr val="3399FF"/>
    <a:srgbClr val="004C80"/>
    <a:srgbClr val="0033CC"/>
    <a:srgbClr val="2C59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E9977C-3EB3-40B7-9F87-327228ABD884}" v="21" dt="2023-09-17T17:13:22.7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79" autoAdjust="0"/>
    <p:restoredTop sz="87029" autoAdjust="0"/>
  </p:normalViewPr>
  <p:slideViewPr>
    <p:cSldViewPr>
      <p:cViewPr>
        <p:scale>
          <a:sx n="75" d="100"/>
          <a:sy n="75" d="100"/>
        </p:scale>
        <p:origin x="660" y="2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5" d="100"/>
          <a:sy n="65" d="100"/>
        </p:scale>
        <p:origin x="3180" y="6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briele Laita" userId="9760065b-edd8-46e0-ae31-362e692cba3d" providerId="ADAL" clId="{98E9977C-3EB3-40B7-9F87-327228ABD884}"/>
    <pc:docChg chg="undo custSel addSld modSld">
      <pc:chgData name="Gabriele Laita" userId="9760065b-edd8-46e0-ae31-362e692cba3d" providerId="ADAL" clId="{98E9977C-3EB3-40B7-9F87-327228ABD884}" dt="2023-09-17T21:03:27.899" v="1579" actId="729"/>
      <pc:docMkLst>
        <pc:docMk/>
      </pc:docMkLst>
      <pc:sldChg chg="modSp mod modShow">
        <pc:chgData name="Gabriele Laita" userId="9760065b-edd8-46e0-ae31-362e692cba3d" providerId="ADAL" clId="{98E9977C-3EB3-40B7-9F87-327228ABD884}" dt="2023-09-17T19:17:06.480" v="1565" actId="20577"/>
        <pc:sldMkLst>
          <pc:docMk/>
          <pc:sldMk cId="1552597183" sldId="722"/>
        </pc:sldMkLst>
        <pc:spChg chg="mod">
          <ac:chgData name="Gabriele Laita" userId="9760065b-edd8-46e0-ae31-362e692cba3d" providerId="ADAL" clId="{98E9977C-3EB3-40B7-9F87-327228ABD884}" dt="2023-09-17T19:17:06.480" v="1565" actId="20577"/>
          <ac:spMkLst>
            <pc:docMk/>
            <pc:sldMk cId="1552597183" sldId="722"/>
            <ac:spMk id="11" creationId="{00000000-0000-0000-0000-000000000000}"/>
          </ac:spMkLst>
        </pc:spChg>
      </pc:sldChg>
      <pc:sldChg chg="mod modShow">
        <pc:chgData name="Gabriele Laita" userId="9760065b-edd8-46e0-ae31-362e692cba3d" providerId="ADAL" clId="{98E9977C-3EB3-40B7-9F87-327228ABD884}" dt="2023-09-17T19:23:54.608" v="1566" actId="729"/>
        <pc:sldMkLst>
          <pc:docMk/>
          <pc:sldMk cId="3561504588" sldId="725"/>
        </pc:sldMkLst>
      </pc:sldChg>
      <pc:sldChg chg="mod modShow">
        <pc:chgData name="Gabriele Laita" userId="9760065b-edd8-46e0-ae31-362e692cba3d" providerId="ADAL" clId="{98E9977C-3EB3-40B7-9F87-327228ABD884}" dt="2023-09-17T19:25:15.198" v="1567" actId="729"/>
        <pc:sldMkLst>
          <pc:docMk/>
          <pc:sldMk cId="2182338974" sldId="727"/>
        </pc:sldMkLst>
      </pc:sldChg>
      <pc:sldChg chg="mod modShow">
        <pc:chgData name="Gabriele Laita" userId="9760065b-edd8-46e0-ae31-362e692cba3d" providerId="ADAL" clId="{98E9977C-3EB3-40B7-9F87-327228ABD884}" dt="2023-09-17T20:53:57.225" v="1570" actId="729"/>
        <pc:sldMkLst>
          <pc:docMk/>
          <pc:sldMk cId="3257882639" sldId="806"/>
        </pc:sldMkLst>
      </pc:sldChg>
      <pc:sldChg chg="mod modShow">
        <pc:chgData name="Gabriele Laita" userId="9760065b-edd8-46e0-ae31-362e692cba3d" providerId="ADAL" clId="{98E9977C-3EB3-40B7-9F87-327228ABD884}" dt="2023-09-17T21:03:27.899" v="1579" actId="729"/>
        <pc:sldMkLst>
          <pc:docMk/>
          <pc:sldMk cId="3046086548" sldId="811"/>
        </pc:sldMkLst>
      </pc:sldChg>
      <pc:sldChg chg="mod modShow">
        <pc:chgData name="Gabriele Laita" userId="9760065b-edd8-46e0-ae31-362e692cba3d" providerId="ADAL" clId="{98E9977C-3EB3-40B7-9F87-327228ABD884}" dt="2023-09-17T21:03:25.504" v="1578" actId="729"/>
        <pc:sldMkLst>
          <pc:docMk/>
          <pc:sldMk cId="2818744248" sldId="812"/>
        </pc:sldMkLst>
      </pc:sldChg>
      <pc:sldChg chg="mod modShow">
        <pc:chgData name="Gabriele Laita" userId="9760065b-edd8-46e0-ae31-362e692cba3d" providerId="ADAL" clId="{98E9977C-3EB3-40B7-9F87-327228ABD884}" dt="2023-09-17T21:03:23.166" v="1577" actId="729"/>
        <pc:sldMkLst>
          <pc:docMk/>
          <pc:sldMk cId="543662134" sldId="813"/>
        </pc:sldMkLst>
      </pc:sldChg>
      <pc:sldChg chg="mod modShow">
        <pc:chgData name="Gabriele Laita" userId="9760065b-edd8-46e0-ae31-362e692cba3d" providerId="ADAL" clId="{98E9977C-3EB3-40B7-9F87-327228ABD884}" dt="2023-09-17T21:03:20.864" v="1576" actId="729"/>
        <pc:sldMkLst>
          <pc:docMk/>
          <pc:sldMk cId="348408443" sldId="816"/>
        </pc:sldMkLst>
      </pc:sldChg>
      <pc:sldChg chg="mod modShow">
        <pc:chgData name="Gabriele Laita" userId="9760065b-edd8-46e0-ae31-362e692cba3d" providerId="ADAL" clId="{98E9977C-3EB3-40B7-9F87-327228ABD884}" dt="2023-09-17T21:03:19.408" v="1575" actId="729"/>
        <pc:sldMkLst>
          <pc:docMk/>
          <pc:sldMk cId="706121305" sldId="817"/>
        </pc:sldMkLst>
      </pc:sldChg>
      <pc:sldChg chg="mod modShow">
        <pc:chgData name="Gabriele Laita" userId="9760065b-edd8-46e0-ae31-362e692cba3d" providerId="ADAL" clId="{98E9977C-3EB3-40B7-9F87-327228ABD884}" dt="2023-09-17T21:03:17.170" v="1574" actId="729"/>
        <pc:sldMkLst>
          <pc:docMk/>
          <pc:sldMk cId="1700530813" sldId="818"/>
        </pc:sldMkLst>
      </pc:sldChg>
      <pc:sldChg chg="mod modShow">
        <pc:chgData name="Gabriele Laita" userId="9760065b-edd8-46e0-ae31-362e692cba3d" providerId="ADAL" clId="{98E9977C-3EB3-40B7-9F87-327228ABD884}" dt="2023-09-17T21:03:14.892" v="1573" actId="729"/>
        <pc:sldMkLst>
          <pc:docMk/>
          <pc:sldMk cId="247234288" sldId="819"/>
        </pc:sldMkLst>
      </pc:sldChg>
      <pc:sldChg chg="mod modShow">
        <pc:chgData name="Gabriele Laita" userId="9760065b-edd8-46e0-ae31-362e692cba3d" providerId="ADAL" clId="{98E9977C-3EB3-40B7-9F87-327228ABD884}" dt="2023-09-17T21:03:13.798" v="1572" actId="729"/>
        <pc:sldMkLst>
          <pc:docMk/>
          <pc:sldMk cId="952430002" sldId="820"/>
        </pc:sldMkLst>
      </pc:sldChg>
      <pc:sldChg chg="mod modShow">
        <pc:chgData name="Gabriele Laita" userId="9760065b-edd8-46e0-ae31-362e692cba3d" providerId="ADAL" clId="{98E9977C-3EB3-40B7-9F87-327228ABD884}" dt="2023-09-17T21:03:12.417" v="1571" actId="729"/>
        <pc:sldMkLst>
          <pc:docMk/>
          <pc:sldMk cId="204981285" sldId="821"/>
        </pc:sldMkLst>
      </pc:sldChg>
      <pc:sldChg chg="mod modShow">
        <pc:chgData name="Gabriele Laita" userId="9760065b-edd8-46e0-ae31-362e692cba3d" providerId="ADAL" clId="{98E9977C-3EB3-40B7-9F87-327228ABD884}" dt="2023-09-17T20:41:03.711" v="1569" actId="729"/>
        <pc:sldMkLst>
          <pc:docMk/>
          <pc:sldMk cId="3960768747" sldId="830"/>
        </pc:sldMkLst>
      </pc:sldChg>
      <pc:sldChg chg="mod modShow">
        <pc:chgData name="Gabriele Laita" userId="9760065b-edd8-46e0-ae31-362e692cba3d" providerId="ADAL" clId="{98E9977C-3EB3-40B7-9F87-327228ABD884}" dt="2023-09-17T20:41:00.918" v="1568" actId="729"/>
        <pc:sldMkLst>
          <pc:docMk/>
          <pc:sldMk cId="3039004233" sldId="831"/>
        </pc:sldMkLst>
      </pc:sldChg>
      <pc:sldChg chg="addSp delSp modSp mod delAnim">
        <pc:chgData name="Gabriele Laita" userId="9760065b-edd8-46e0-ae31-362e692cba3d" providerId="ADAL" clId="{98E9977C-3EB3-40B7-9F87-327228ABD884}" dt="2023-09-17T16:46:33.253" v="219" actId="1076"/>
        <pc:sldMkLst>
          <pc:docMk/>
          <pc:sldMk cId="2129619765" sldId="839"/>
        </pc:sldMkLst>
        <pc:spChg chg="mod">
          <ac:chgData name="Gabriele Laita" userId="9760065b-edd8-46e0-ae31-362e692cba3d" providerId="ADAL" clId="{98E9977C-3EB3-40B7-9F87-327228ABD884}" dt="2023-09-17T16:43:31.112" v="49" actId="20577"/>
          <ac:spMkLst>
            <pc:docMk/>
            <pc:sldMk cId="2129619765" sldId="839"/>
            <ac:spMk id="2" creationId="{00000000-0000-0000-0000-000000000000}"/>
          </ac:spMkLst>
        </pc:spChg>
        <pc:spChg chg="add mod">
          <ac:chgData name="Gabriele Laita" userId="9760065b-edd8-46e0-ae31-362e692cba3d" providerId="ADAL" clId="{98E9977C-3EB3-40B7-9F87-327228ABD884}" dt="2023-09-17T16:44:00.633" v="56" actId="1076"/>
          <ac:spMkLst>
            <pc:docMk/>
            <pc:sldMk cId="2129619765" sldId="839"/>
            <ac:spMk id="3" creationId="{7C2C2478-AF06-B547-1220-B18BD905712C}"/>
          </ac:spMkLst>
        </pc:spChg>
        <pc:spChg chg="add mod">
          <ac:chgData name="Gabriele Laita" userId="9760065b-edd8-46e0-ae31-362e692cba3d" providerId="ADAL" clId="{98E9977C-3EB3-40B7-9F87-327228ABD884}" dt="2023-09-17T16:46:33.253" v="219" actId="1076"/>
          <ac:spMkLst>
            <pc:docMk/>
            <pc:sldMk cId="2129619765" sldId="839"/>
            <ac:spMk id="4" creationId="{7DB88EF5-8FAD-DDE6-9E56-9F20D120A08C}"/>
          </ac:spMkLst>
        </pc:spChg>
        <pc:spChg chg="del">
          <ac:chgData name="Gabriele Laita" userId="9760065b-edd8-46e0-ae31-362e692cba3d" providerId="ADAL" clId="{98E9977C-3EB3-40B7-9F87-327228ABD884}" dt="2023-09-17T16:42:33.314" v="12" actId="21"/>
          <ac:spMkLst>
            <pc:docMk/>
            <pc:sldMk cId="2129619765" sldId="839"/>
            <ac:spMk id="9" creationId="{00000000-0000-0000-0000-000000000000}"/>
          </ac:spMkLst>
        </pc:spChg>
      </pc:sldChg>
      <pc:sldChg chg="addSp delSp modSp mod modAnim">
        <pc:chgData name="Gabriele Laita" userId="9760065b-edd8-46e0-ae31-362e692cba3d" providerId="ADAL" clId="{98E9977C-3EB3-40B7-9F87-327228ABD884}" dt="2023-09-17T16:42:52.003" v="17" actId="1076"/>
        <pc:sldMkLst>
          <pc:docMk/>
          <pc:sldMk cId="68612435" sldId="840"/>
        </pc:sldMkLst>
        <pc:spChg chg="add mod">
          <ac:chgData name="Gabriele Laita" userId="9760065b-edd8-46e0-ae31-362e692cba3d" providerId="ADAL" clId="{98E9977C-3EB3-40B7-9F87-327228ABD884}" dt="2023-09-17T16:42:52.003" v="17" actId="1076"/>
          <ac:spMkLst>
            <pc:docMk/>
            <pc:sldMk cId="68612435" sldId="840"/>
            <ac:spMk id="3" creationId="{D4972EE3-E0C6-127B-C6EC-D57D8F994B11}"/>
          </ac:spMkLst>
        </pc:spChg>
        <pc:spChg chg="del">
          <ac:chgData name="Gabriele Laita" userId="9760065b-edd8-46e0-ae31-362e692cba3d" providerId="ADAL" clId="{98E9977C-3EB3-40B7-9F87-327228ABD884}" dt="2023-09-17T16:42:41.278" v="14" actId="478"/>
          <ac:spMkLst>
            <pc:docMk/>
            <pc:sldMk cId="68612435" sldId="840"/>
            <ac:spMk id="21" creationId="{8D3F5807-743B-472F-A0B0-C72B58197B85}"/>
          </ac:spMkLst>
        </pc:spChg>
      </pc:sldChg>
      <pc:sldChg chg="addSp modSp new mod">
        <pc:chgData name="Gabriele Laita" userId="9760065b-edd8-46e0-ae31-362e692cba3d" providerId="ADAL" clId="{98E9977C-3EB3-40B7-9F87-327228ABD884}" dt="2023-09-17T16:24:43.554" v="10"/>
        <pc:sldMkLst>
          <pc:docMk/>
          <pc:sldMk cId="628367567" sldId="843"/>
        </pc:sldMkLst>
        <pc:spChg chg="mod">
          <ac:chgData name="Gabriele Laita" userId="9760065b-edd8-46e0-ae31-362e692cba3d" providerId="ADAL" clId="{98E9977C-3EB3-40B7-9F87-327228ABD884}" dt="2023-09-17T16:24:13.524" v="9" actId="20577"/>
          <ac:spMkLst>
            <pc:docMk/>
            <pc:sldMk cId="628367567" sldId="843"/>
            <ac:spMk id="2" creationId="{BED5090C-790E-415B-C2F9-90967BDEB18B}"/>
          </ac:spMkLst>
        </pc:spChg>
        <pc:picChg chg="add mod">
          <ac:chgData name="Gabriele Laita" userId="9760065b-edd8-46e0-ae31-362e692cba3d" providerId="ADAL" clId="{98E9977C-3EB3-40B7-9F87-327228ABD884}" dt="2023-09-17T16:24:43.554" v="10"/>
          <ac:picMkLst>
            <pc:docMk/>
            <pc:sldMk cId="628367567" sldId="843"/>
            <ac:picMk id="4" creationId="{DF6AB713-A1E7-C9D6-844B-0E1CA407F32B}"/>
          </ac:picMkLst>
        </pc:picChg>
      </pc:sldChg>
      <pc:sldChg chg="addSp delSp modSp new mod">
        <pc:chgData name="Gabriele Laita" userId="9760065b-edd8-46e0-ae31-362e692cba3d" providerId="ADAL" clId="{98E9977C-3EB3-40B7-9F87-327228ABD884}" dt="2023-09-17T17:00:39.864" v="749" actId="1076"/>
        <pc:sldMkLst>
          <pc:docMk/>
          <pc:sldMk cId="2635129155" sldId="844"/>
        </pc:sldMkLst>
        <pc:spChg chg="mod">
          <ac:chgData name="Gabriele Laita" userId="9760065b-edd8-46e0-ae31-362e692cba3d" providerId="ADAL" clId="{98E9977C-3EB3-40B7-9F87-327228ABD884}" dt="2023-09-17T16:46:54.956" v="247" actId="20577"/>
          <ac:spMkLst>
            <pc:docMk/>
            <pc:sldMk cId="2635129155" sldId="844"/>
            <ac:spMk id="2" creationId="{B69BE49C-46C6-AF22-2D41-9EFDD47F5A7B}"/>
          </ac:spMkLst>
        </pc:spChg>
        <pc:spChg chg="del">
          <ac:chgData name="Gabriele Laita" userId="9760065b-edd8-46e0-ae31-362e692cba3d" providerId="ADAL" clId="{98E9977C-3EB3-40B7-9F87-327228ABD884}" dt="2023-09-17T16:46:57.288" v="248" actId="478"/>
          <ac:spMkLst>
            <pc:docMk/>
            <pc:sldMk cId="2635129155" sldId="844"/>
            <ac:spMk id="3" creationId="{9987BC86-18E7-20C9-0951-F1687809B2F3}"/>
          </ac:spMkLst>
        </pc:spChg>
        <pc:spChg chg="del mod">
          <ac:chgData name="Gabriele Laita" userId="9760065b-edd8-46e0-ae31-362e692cba3d" providerId="ADAL" clId="{98E9977C-3EB3-40B7-9F87-327228ABD884}" dt="2023-09-17T16:50:04.841" v="288" actId="478"/>
          <ac:spMkLst>
            <pc:docMk/>
            <pc:sldMk cId="2635129155" sldId="844"/>
            <ac:spMk id="4" creationId="{85D8671B-E58C-3DE7-841E-DD726987977C}"/>
          </ac:spMkLst>
        </pc:spChg>
        <pc:spChg chg="add mod">
          <ac:chgData name="Gabriele Laita" userId="9760065b-edd8-46e0-ae31-362e692cba3d" providerId="ADAL" clId="{98E9977C-3EB3-40B7-9F87-327228ABD884}" dt="2023-09-17T17:00:39.864" v="749" actId="1076"/>
          <ac:spMkLst>
            <pc:docMk/>
            <pc:sldMk cId="2635129155" sldId="844"/>
            <ac:spMk id="5" creationId="{018E1A5F-DC5F-060F-714C-9DEDC1FF7A42}"/>
          </ac:spMkLst>
        </pc:spChg>
        <pc:spChg chg="add mod">
          <ac:chgData name="Gabriele Laita" userId="9760065b-edd8-46e0-ae31-362e692cba3d" providerId="ADAL" clId="{98E9977C-3EB3-40B7-9F87-327228ABD884}" dt="2023-09-17T16:56:59.543" v="476" actId="1076"/>
          <ac:spMkLst>
            <pc:docMk/>
            <pc:sldMk cId="2635129155" sldId="844"/>
            <ac:spMk id="6" creationId="{9F4E4302-A274-A007-16DC-A3EBA8A4CAD3}"/>
          </ac:spMkLst>
        </pc:spChg>
        <pc:spChg chg="add mod">
          <ac:chgData name="Gabriele Laita" userId="9760065b-edd8-46e0-ae31-362e692cba3d" providerId="ADAL" clId="{98E9977C-3EB3-40B7-9F87-327228ABD884}" dt="2023-09-17T17:00:31.439" v="748" actId="20577"/>
          <ac:spMkLst>
            <pc:docMk/>
            <pc:sldMk cId="2635129155" sldId="844"/>
            <ac:spMk id="7" creationId="{7520E6E1-BC73-7BA2-9F31-5951CB552CD5}"/>
          </ac:spMkLst>
        </pc:spChg>
        <pc:spChg chg="add mod">
          <ac:chgData name="Gabriele Laita" userId="9760065b-edd8-46e0-ae31-362e692cba3d" providerId="ADAL" clId="{98E9977C-3EB3-40B7-9F87-327228ABD884}" dt="2023-09-17T16:56:59.543" v="476" actId="1076"/>
          <ac:spMkLst>
            <pc:docMk/>
            <pc:sldMk cId="2635129155" sldId="844"/>
            <ac:spMk id="8" creationId="{ECD231ED-83BD-E529-6111-B877ADF28059}"/>
          </ac:spMkLst>
        </pc:spChg>
        <pc:spChg chg="add mod">
          <ac:chgData name="Gabriele Laita" userId="9760065b-edd8-46e0-ae31-362e692cba3d" providerId="ADAL" clId="{98E9977C-3EB3-40B7-9F87-327228ABD884}" dt="2023-09-17T16:59:27.167" v="588" actId="20577"/>
          <ac:spMkLst>
            <pc:docMk/>
            <pc:sldMk cId="2635129155" sldId="844"/>
            <ac:spMk id="21" creationId="{D3717848-6175-8FED-9D42-D21B5B9624D1}"/>
          </ac:spMkLst>
        </pc:spChg>
        <pc:spChg chg="add mod">
          <ac:chgData name="Gabriele Laita" userId="9760065b-edd8-46e0-ae31-362e692cba3d" providerId="ADAL" clId="{98E9977C-3EB3-40B7-9F87-327228ABD884}" dt="2023-09-17T16:59:18.127" v="562" actId="20577"/>
          <ac:spMkLst>
            <pc:docMk/>
            <pc:sldMk cId="2635129155" sldId="844"/>
            <ac:spMk id="22" creationId="{6492BE78-DEDD-106B-C174-5BAF7AF89D76}"/>
          </ac:spMkLst>
        </pc:spChg>
        <pc:spChg chg="add del mod">
          <ac:chgData name="Gabriele Laita" userId="9760065b-edd8-46e0-ae31-362e692cba3d" providerId="ADAL" clId="{98E9977C-3EB3-40B7-9F87-327228ABD884}" dt="2023-09-17T16:58:18.758" v="536" actId="478"/>
          <ac:spMkLst>
            <pc:docMk/>
            <pc:sldMk cId="2635129155" sldId="844"/>
            <ac:spMk id="23" creationId="{F4CECB76-F4EA-75A4-A19D-902600DB394D}"/>
          </ac:spMkLst>
        </pc:spChg>
        <pc:spChg chg="add del mod">
          <ac:chgData name="Gabriele Laita" userId="9760065b-edd8-46e0-ae31-362e692cba3d" providerId="ADAL" clId="{98E9977C-3EB3-40B7-9F87-327228ABD884}" dt="2023-09-17T16:58:36.196" v="540"/>
          <ac:spMkLst>
            <pc:docMk/>
            <pc:sldMk cId="2635129155" sldId="844"/>
            <ac:spMk id="26" creationId="{E254784E-EA85-35DA-BCD9-DF8EA0CA29C5}"/>
          </ac:spMkLst>
        </pc:spChg>
        <pc:spChg chg="add del mod">
          <ac:chgData name="Gabriele Laita" userId="9760065b-edd8-46e0-ae31-362e692cba3d" providerId="ADAL" clId="{98E9977C-3EB3-40B7-9F87-327228ABD884}" dt="2023-09-17T16:58:36.196" v="540"/>
          <ac:spMkLst>
            <pc:docMk/>
            <pc:sldMk cId="2635129155" sldId="844"/>
            <ac:spMk id="27" creationId="{7E3AD4A6-CE5A-D489-3D4D-32D8521F2BE0}"/>
          </ac:spMkLst>
        </pc:spChg>
        <pc:spChg chg="add del mod">
          <ac:chgData name="Gabriele Laita" userId="9760065b-edd8-46e0-ae31-362e692cba3d" providerId="ADAL" clId="{98E9977C-3EB3-40B7-9F87-327228ABD884}" dt="2023-09-17T16:58:41.544" v="542"/>
          <ac:spMkLst>
            <pc:docMk/>
            <pc:sldMk cId="2635129155" sldId="844"/>
            <ac:spMk id="30" creationId="{5308FBD7-FCDC-2AC1-53DA-C9D794B53FBC}"/>
          </ac:spMkLst>
        </pc:spChg>
        <pc:spChg chg="add del mod">
          <ac:chgData name="Gabriele Laita" userId="9760065b-edd8-46e0-ae31-362e692cba3d" providerId="ADAL" clId="{98E9977C-3EB3-40B7-9F87-327228ABD884}" dt="2023-09-17T16:58:41.544" v="542"/>
          <ac:spMkLst>
            <pc:docMk/>
            <pc:sldMk cId="2635129155" sldId="844"/>
            <ac:spMk id="31" creationId="{285F79FE-3D90-02DF-0505-49A6894EF172}"/>
          </ac:spMkLst>
        </pc:spChg>
        <pc:spChg chg="add mod">
          <ac:chgData name="Gabriele Laita" userId="9760065b-edd8-46e0-ae31-362e692cba3d" providerId="ADAL" clId="{98E9977C-3EB3-40B7-9F87-327228ABD884}" dt="2023-09-17T16:58:47.314" v="543"/>
          <ac:spMkLst>
            <pc:docMk/>
            <pc:sldMk cId="2635129155" sldId="844"/>
            <ac:spMk id="34" creationId="{E5CCBFC2-5026-4E4A-F671-A0378B8EF257}"/>
          </ac:spMkLst>
        </pc:spChg>
        <pc:cxnChg chg="add del mod">
          <ac:chgData name="Gabriele Laita" userId="9760065b-edd8-46e0-ae31-362e692cba3d" providerId="ADAL" clId="{98E9977C-3EB3-40B7-9F87-327228ABD884}" dt="2023-09-17T16:53:51.417" v="455" actId="11529"/>
          <ac:cxnSpMkLst>
            <pc:docMk/>
            <pc:sldMk cId="2635129155" sldId="844"/>
            <ac:cxnSpMk id="10" creationId="{3252E924-3EB2-8810-D68B-516BE97368B2}"/>
          </ac:cxnSpMkLst>
        </pc:cxnChg>
        <pc:cxnChg chg="add del mod">
          <ac:chgData name="Gabriele Laita" userId="9760065b-edd8-46e0-ae31-362e692cba3d" providerId="ADAL" clId="{98E9977C-3EB3-40B7-9F87-327228ABD884}" dt="2023-09-17T16:54:30.013" v="459" actId="11529"/>
          <ac:cxnSpMkLst>
            <pc:docMk/>
            <pc:sldMk cId="2635129155" sldId="844"/>
            <ac:cxnSpMk id="13" creationId="{0A7E6277-0A94-EBB0-9774-23AE99689003}"/>
          </ac:cxnSpMkLst>
        </pc:cxnChg>
        <pc:cxnChg chg="add mod">
          <ac:chgData name="Gabriele Laita" userId="9760065b-edd8-46e0-ae31-362e692cba3d" providerId="ADAL" clId="{98E9977C-3EB3-40B7-9F87-327228ABD884}" dt="2023-09-17T16:56:59.543" v="476" actId="1076"/>
          <ac:cxnSpMkLst>
            <pc:docMk/>
            <pc:sldMk cId="2635129155" sldId="844"/>
            <ac:cxnSpMk id="15" creationId="{BF9F8BFA-3031-6D9A-3B78-59E2B3D5C9C7}"/>
          </ac:cxnSpMkLst>
        </pc:cxnChg>
        <pc:cxnChg chg="add mod">
          <ac:chgData name="Gabriele Laita" userId="9760065b-edd8-46e0-ae31-362e692cba3d" providerId="ADAL" clId="{98E9977C-3EB3-40B7-9F87-327228ABD884}" dt="2023-09-17T16:56:59.543" v="476" actId="1076"/>
          <ac:cxnSpMkLst>
            <pc:docMk/>
            <pc:sldMk cId="2635129155" sldId="844"/>
            <ac:cxnSpMk id="17" creationId="{7C54AB5E-C7B7-EAF1-8D74-59FE61F7972E}"/>
          </ac:cxnSpMkLst>
        </pc:cxnChg>
        <pc:cxnChg chg="add del mod">
          <ac:chgData name="Gabriele Laita" userId="9760065b-edd8-46e0-ae31-362e692cba3d" providerId="ADAL" clId="{98E9977C-3EB3-40B7-9F87-327228ABD884}" dt="2023-09-17T16:58:19.914" v="537" actId="478"/>
          <ac:cxnSpMkLst>
            <pc:docMk/>
            <pc:sldMk cId="2635129155" sldId="844"/>
            <ac:cxnSpMk id="24" creationId="{4C7EAF1E-1C5A-E5F4-CE79-408D50358733}"/>
          </ac:cxnSpMkLst>
        </pc:cxnChg>
        <pc:cxnChg chg="add del mod">
          <ac:chgData name="Gabriele Laita" userId="9760065b-edd8-46e0-ae31-362e692cba3d" providerId="ADAL" clId="{98E9977C-3EB3-40B7-9F87-327228ABD884}" dt="2023-09-17T16:58:30.341" v="538" actId="478"/>
          <ac:cxnSpMkLst>
            <pc:docMk/>
            <pc:sldMk cId="2635129155" sldId="844"/>
            <ac:cxnSpMk id="25" creationId="{52BB0C63-7455-7DFF-6DA5-7B51127BC1B9}"/>
          </ac:cxnSpMkLst>
        </pc:cxnChg>
        <pc:cxnChg chg="add del mod">
          <ac:chgData name="Gabriele Laita" userId="9760065b-edd8-46e0-ae31-362e692cba3d" providerId="ADAL" clId="{98E9977C-3EB3-40B7-9F87-327228ABD884}" dt="2023-09-17T16:58:36.196" v="540"/>
          <ac:cxnSpMkLst>
            <pc:docMk/>
            <pc:sldMk cId="2635129155" sldId="844"/>
            <ac:cxnSpMk id="28" creationId="{56C23724-A331-9853-6B99-12847889403A}"/>
          </ac:cxnSpMkLst>
        </pc:cxnChg>
        <pc:cxnChg chg="add del mod">
          <ac:chgData name="Gabriele Laita" userId="9760065b-edd8-46e0-ae31-362e692cba3d" providerId="ADAL" clId="{98E9977C-3EB3-40B7-9F87-327228ABD884}" dt="2023-09-17T16:58:36.196" v="540"/>
          <ac:cxnSpMkLst>
            <pc:docMk/>
            <pc:sldMk cId="2635129155" sldId="844"/>
            <ac:cxnSpMk id="29" creationId="{08808FA3-6F78-9A9D-6287-DD9F4C6DEB96}"/>
          </ac:cxnSpMkLst>
        </pc:cxnChg>
        <pc:cxnChg chg="add del mod">
          <ac:chgData name="Gabriele Laita" userId="9760065b-edd8-46e0-ae31-362e692cba3d" providerId="ADAL" clId="{98E9977C-3EB3-40B7-9F87-327228ABD884}" dt="2023-09-17T16:58:41.544" v="542"/>
          <ac:cxnSpMkLst>
            <pc:docMk/>
            <pc:sldMk cId="2635129155" sldId="844"/>
            <ac:cxnSpMk id="32" creationId="{D56EF3A3-6469-6D94-5F99-6DE910415E87}"/>
          </ac:cxnSpMkLst>
        </pc:cxnChg>
        <pc:cxnChg chg="add del mod">
          <ac:chgData name="Gabriele Laita" userId="9760065b-edd8-46e0-ae31-362e692cba3d" providerId="ADAL" clId="{98E9977C-3EB3-40B7-9F87-327228ABD884}" dt="2023-09-17T16:58:41.544" v="542"/>
          <ac:cxnSpMkLst>
            <pc:docMk/>
            <pc:sldMk cId="2635129155" sldId="844"/>
            <ac:cxnSpMk id="33" creationId="{647A84D7-6C07-2846-D9DF-6468B47EE0A6}"/>
          </ac:cxnSpMkLst>
        </pc:cxnChg>
      </pc:sldChg>
      <pc:sldChg chg="addSp delSp modSp new mod">
        <pc:chgData name="Gabriele Laita" userId="9760065b-edd8-46e0-ae31-362e692cba3d" providerId="ADAL" clId="{98E9977C-3EB3-40B7-9F87-327228ABD884}" dt="2023-09-17T17:19:49.389" v="1418" actId="20577"/>
        <pc:sldMkLst>
          <pc:docMk/>
          <pc:sldMk cId="3455249527" sldId="845"/>
        </pc:sldMkLst>
        <pc:spChg chg="mod">
          <ac:chgData name="Gabriele Laita" userId="9760065b-edd8-46e0-ae31-362e692cba3d" providerId="ADAL" clId="{98E9977C-3EB3-40B7-9F87-327228ABD884}" dt="2023-09-17T17:06:50.078" v="772" actId="20577"/>
          <ac:spMkLst>
            <pc:docMk/>
            <pc:sldMk cId="3455249527" sldId="845"/>
            <ac:spMk id="2" creationId="{5CD5BF20-3054-2791-99AF-DBAEA309A3DA}"/>
          </ac:spMkLst>
        </pc:spChg>
        <pc:spChg chg="del">
          <ac:chgData name="Gabriele Laita" userId="9760065b-edd8-46e0-ae31-362e692cba3d" providerId="ADAL" clId="{98E9977C-3EB3-40B7-9F87-327228ABD884}" dt="2023-09-17T17:06:36.658" v="753" actId="478"/>
          <ac:spMkLst>
            <pc:docMk/>
            <pc:sldMk cId="3455249527" sldId="845"/>
            <ac:spMk id="3" creationId="{EFE7D634-7A7D-AF3A-6E8D-4DCE85E64039}"/>
          </ac:spMkLst>
        </pc:spChg>
        <pc:spChg chg="del mod">
          <ac:chgData name="Gabriele Laita" userId="9760065b-edd8-46e0-ae31-362e692cba3d" providerId="ADAL" clId="{98E9977C-3EB3-40B7-9F87-327228ABD884}" dt="2023-09-17T17:06:40.382" v="754" actId="478"/>
          <ac:spMkLst>
            <pc:docMk/>
            <pc:sldMk cId="3455249527" sldId="845"/>
            <ac:spMk id="4" creationId="{0EE35E31-6B6C-D851-50A0-ECA7BBF6ED13}"/>
          </ac:spMkLst>
        </pc:spChg>
        <pc:spChg chg="add mod">
          <ac:chgData name="Gabriele Laita" userId="9760065b-edd8-46e0-ae31-362e692cba3d" providerId="ADAL" clId="{98E9977C-3EB3-40B7-9F87-327228ABD884}" dt="2023-09-17T17:16:35.656" v="1194" actId="207"/>
          <ac:spMkLst>
            <pc:docMk/>
            <pc:sldMk cId="3455249527" sldId="845"/>
            <ac:spMk id="5" creationId="{4DE85BF5-14A1-22BF-AB4F-47B04BC4CE34}"/>
          </ac:spMkLst>
        </pc:spChg>
        <pc:spChg chg="add mod">
          <ac:chgData name="Gabriele Laita" userId="9760065b-edd8-46e0-ae31-362e692cba3d" providerId="ADAL" clId="{98E9977C-3EB3-40B7-9F87-327228ABD884}" dt="2023-09-17T17:19:49.389" v="1418" actId="20577"/>
          <ac:spMkLst>
            <pc:docMk/>
            <pc:sldMk cId="3455249527" sldId="845"/>
            <ac:spMk id="6" creationId="{BC6EB903-E48F-0D50-9588-DF89936C642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4768" tIns="47384" rIns="94768" bIns="47384" numCol="1" anchor="t" anchorCtr="0" compatLnSpc="1">
            <a:prstTxWarp prst="textNoShape">
              <a:avLst/>
            </a:prstTxWarp>
          </a:bodyPr>
          <a:lstStyle>
            <a:lvl1pPr>
              <a:spcBef>
                <a:spcPct val="0"/>
              </a:spcBef>
              <a:defRPr sz="1200">
                <a:latin typeface="Times" pitchFamily="18" charset="0"/>
              </a:defRPr>
            </a:lvl1pPr>
          </a:lstStyle>
          <a:p>
            <a:pPr>
              <a:defRPr/>
            </a:pPr>
            <a:endParaRPr lang="it-IT"/>
          </a:p>
        </p:txBody>
      </p:sp>
      <p:sp>
        <p:nvSpPr>
          <p:cNvPr id="12291" name="Rectangle 3"/>
          <p:cNvSpPr>
            <a:spLocks noGrp="1" noChangeArrowheads="1"/>
          </p:cNvSpPr>
          <p:nvPr>
            <p:ph type="dt" sz="quarter" idx="1"/>
          </p:nvPr>
        </p:nvSpPr>
        <p:spPr bwMode="auto">
          <a:xfrm>
            <a:off x="4144963" y="0"/>
            <a:ext cx="3170237" cy="481013"/>
          </a:xfrm>
          <a:prstGeom prst="rect">
            <a:avLst/>
          </a:prstGeom>
          <a:noFill/>
          <a:ln w="9525">
            <a:noFill/>
            <a:miter lim="800000"/>
            <a:headEnd/>
            <a:tailEnd/>
          </a:ln>
          <a:effectLst/>
        </p:spPr>
        <p:txBody>
          <a:bodyPr vert="horz" wrap="square" lIns="94768" tIns="47384" rIns="94768" bIns="47384" numCol="1" anchor="t" anchorCtr="0" compatLnSpc="1">
            <a:prstTxWarp prst="textNoShape">
              <a:avLst/>
            </a:prstTxWarp>
          </a:bodyPr>
          <a:lstStyle>
            <a:lvl1pPr algn="r">
              <a:spcBef>
                <a:spcPct val="0"/>
              </a:spcBef>
              <a:defRPr sz="1200">
                <a:latin typeface="Times" pitchFamily="18" charset="0"/>
              </a:defRPr>
            </a:lvl1pPr>
          </a:lstStyle>
          <a:p>
            <a:pPr>
              <a:defRPr/>
            </a:pPr>
            <a:endParaRPr lang="it-IT"/>
          </a:p>
        </p:txBody>
      </p:sp>
      <p:sp>
        <p:nvSpPr>
          <p:cNvPr id="12292" name="Rectangle 4"/>
          <p:cNvSpPr>
            <a:spLocks noGrp="1" noChangeArrowheads="1"/>
          </p:cNvSpPr>
          <p:nvPr>
            <p:ph type="ftr" sz="quarter" idx="2"/>
          </p:nvPr>
        </p:nvSpPr>
        <p:spPr bwMode="auto">
          <a:xfrm>
            <a:off x="0" y="9120188"/>
            <a:ext cx="3170238" cy="481012"/>
          </a:xfrm>
          <a:prstGeom prst="rect">
            <a:avLst/>
          </a:prstGeom>
          <a:noFill/>
          <a:ln w="9525">
            <a:noFill/>
            <a:miter lim="800000"/>
            <a:headEnd/>
            <a:tailEnd/>
          </a:ln>
          <a:effectLst/>
        </p:spPr>
        <p:txBody>
          <a:bodyPr vert="horz" wrap="square" lIns="94768" tIns="47384" rIns="94768" bIns="47384" numCol="1" anchor="b" anchorCtr="0" compatLnSpc="1">
            <a:prstTxWarp prst="textNoShape">
              <a:avLst/>
            </a:prstTxWarp>
          </a:bodyPr>
          <a:lstStyle>
            <a:lvl1pPr>
              <a:spcBef>
                <a:spcPct val="0"/>
              </a:spcBef>
              <a:defRPr sz="1200">
                <a:latin typeface="Times" pitchFamily="18" charset="0"/>
              </a:defRPr>
            </a:lvl1pPr>
          </a:lstStyle>
          <a:p>
            <a:pPr>
              <a:defRPr/>
            </a:pPr>
            <a:endParaRPr lang="it-IT"/>
          </a:p>
        </p:txBody>
      </p:sp>
      <p:sp>
        <p:nvSpPr>
          <p:cNvPr id="12293" name="Rectangle 5"/>
          <p:cNvSpPr>
            <a:spLocks noGrp="1" noChangeArrowheads="1"/>
          </p:cNvSpPr>
          <p:nvPr>
            <p:ph type="sldNum" sz="quarter" idx="3"/>
          </p:nvPr>
        </p:nvSpPr>
        <p:spPr bwMode="auto">
          <a:xfrm>
            <a:off x="4144963" y="9120188"/>
            <a:ext cx="3170237" cy="481012"/>
          </a:xfrm>
          <a:prstGeom prst="rect">
            <a:avLst/>
          </a:prstGeom>
          <a:noFill/>
          <a:ln w="9525">
            <a:noFill/>
            <a:miter lim="800000"/>
            <a:headEnd/>
            <a:tailEnd/>
          </a:ln>
          <a:effectLst/>
        </p:spPr>
        <p:txBody>
          <a:bodyPr vert="horz" wrap="square" lIns="94768" tIns="47384" rIns="94768" bIns="47384" numCol="1" anchor="b" anchorCtr="0" compatLnSpc="1">
            <a:prstTxWarp prst="textNoShape">
              <a:avLst/>
            </a:prstTxWarp>
          </a:bodyPr>
          <a:lstStyle>
            <a:lvl1pPr algn="r">
              <a:spcBef>
                <a:spcPct val="0"/>
              </a:spcBef>
              <a:defRPr sz="1200">
                <a:latin typeface="Times" pitchFamily="18" charset="0"/>
              </a:defRPr>
            </a:lvl1pPr>
          </a:lstStyle>
          <a:p>
            <a:pPr>
              <a:defRPr/>
            </a:pPr>
            <a:fld id="{34196DE1-3C3F-4BDF-95DD-680391818247}" type="slidenum">
              <a:rPr lang="it-IT"/>
              <a:pPr>
                <a:defRPr/>
              </a:pPr>
              <a:t>‹N›</a:t>
            </a:fld>
            <a:endParaRPr lang="it-IT"/>
          </a:p>
        </p:txBody>
      </p:sp>
    </p:spTree>
    <p:extLst>
      <p:ext uri="{BB962C8B-B14F-4D97-AF65-F5344CB8AC3E}">
        <p14:creationId xmlns:p14="http://schemas.microsoft.com/office/powerpoint/2010/main" val="35181094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4768" tIns="47384" rIns="94768" bIns="47384" numCol="1" anchor="t" anchorCtr="0" compatLnSpc="1">
            <a:prstTxWarp prst="textNoShape">
              <a:avLst/>
            </a:prstTxWarp>
          </a:bodyPr>
          <a:lstStyle>
            <a:lvl1pPr>
              <a:spcBef>
                <a:spcPct val="0"/>
              </a:spcBef>
              <a:defRPr sz="1200">
                <a:latin typeface="Times" pitchFamily="18" charset="0"/>
              </a:defRPr>
            </a:lvl1pPr>
          </a:lstStyle>
          <a:p>
            <a:pPr>
              <a:defRPr/>
            </a:pPr>
            <a:endParaRPr lang="it-IT"/>
          </a:p>
        </p:txBody>
      </p:sp>
      <p:sp>
        <p:nvSpPr>
          <p:cNvPr id="3075" name="Rectangle 3"/>
          <p:cNvSpPr>
            <a:spLocks noGrp="1" noChangeArrowheads="1"/>
          </p:cNvSpPr>
          <p:nvPr>
            <p:ph type="dt" idx="1"/>
          </p:nvPr>
        </p:nvSpPr>
        <p:spPr bwMode="auto">
          <a:xfrm>
            <a:off x="4144963" y="0"/>
            <a:ext cx="3170237" cy="481013"/>
          </a:xfrm>
          <a:prstGeom prst="rect">
            <a:avLst/>
          </a:prstGeom>
          <a:noFill/>
          <a:ln w="9525">
            <a:noFill/>
            <a:miter lim="800000"/>
            <a:headEnd/>
            <a:tailEnd/>
          </a:ln>
          <a:effectLst/>
        </p:spPr>
        <p:txBody>
          <a:bodyPr vert="horz" wrap="square" lIns="94768" tIns="47384" rIns="94768" bIns="47384" numCol="1" anchor="t" anchorCtr="0" compatLnSpc="1">
            <a:prstTxWarp prst="textNoShape">
              <a:avLst/>
            </a:prstTxWarp>
          </a:bodyPr>
          <a:lstStyle>
            <a:lvl1pPr algn="r">
              <a:spcBef>
                <a:spcPct val="0"/>
              </a:spcBef>
              <a:defRPr sz="1200">
                <a:latin typeface="Times" pitchFamily="18" charset="0"/>
              </a:defRPr>
            </a:lvl1pPr>
          </a:lstStyle>
          <a:p>
            <a:pPr>
              <a:defRPr/>
            </a:pPr>
            <a:endParaRPr lang="it-IT"/>
          </a:p>
        </p:txBody>
      </p:sp>
      <p:sp>
        <p:nvSpPr>
          <p:cNvPr id="22532" name="Rectangle 4"/>
          <p:cNvSpPr>
            <a:spLocks noGrp="1" noRot="1" noChangeAspect="1" noChangeArrowheads="1" noTextEdit="1"/>
          </p:cNvSpPr>
          <p:nvPr>
            <p:ph type="sldImg" idx="2"/>
          </p:nvPr>
        </p:nvSpPr>
        <p:spPr bwMode="auto">
          <a:xfrm>
            <a:off x="1258888" y="720725"/>
            <a:ext cx="4799012" cy="35988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974725" y="4559300"/>
            <a:ext cx="5365750" cy="4321175"/>
          </a:xfrm>
          <a:prstGeom prst="rect">
            <a:avLst/>
          </a:prstGeom>
          <a:noFill/>
          <a:ln w="9525">
            <a:noFill/>
            <a:miter lim="800000"/>
            <a:headEnd/>
            <a:tailEnd/>
          </a:ln>
          <a:effectLst/>
        </p:spPr>
        <p:txBody>
          <a:bodyPr vert="horz" wrap="square" lIns="94768" tIns="47384" rIns="94768" bIns="47384" numCol="1" anchor="t" anchorCtr="0" compatLnSpc="1">
            <a:prstTxWarp prst="textNoShape">
              <a:avLst/>
            </a:prstTxWarp>
          </a:bodyPr>
          <a:lstStyle/>
          <a:p>
            <a:pPr lvl="0"/>
            <a:r>
              <a:rPr lang="it-IT" noProof="0"/>
              <a:t>Fare clic per modificare gli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p>
        </p:txBody>
      </p:sp>
      <p:sp>
        <p:nvSpPr>
          <p:cNvPr id="3078" name="Rectangle 6"/>
          <p:cNvSpPr>
            <a:spLocks noGrp="1" noChangeArrowheads="1"/>
          </p:cNvSpPr>
          <p:nvPr>
            <p:ph type="ftr" sz="quarter" idx="4"/>
          </p:nvPr>
        </p:nvSpPr>
        <p:spPr bwMode="auto">
          <a:xfrm>
            <a:off x="0" y="9120188"/>
            <a:ext cx="3170238" cy="481012"/>
          </a:xfrm>
          <a:prstGeom prst="rect">
            <a:avLst/>
          </a:prstGeom>
          <a:noFill/>
          <a:ln w="9525">
            <a:noFill/>
            <a:miter lim="800000"/>
            <a:headEnd/>
            <a:tailEnd/>
          </a:ln>
          <a:effectLst/>
        </p:spPr>
        <p:txBody>
          <a:bodyPr vert="horz" wrap="square" lIns="94768" tIns="47384" rIns="94768" bIns="47384" numCol="1" anchor="b" anchorCtr="0" compatLnSpc="1">
            <a:prstTxWarp prst="textNoShape">
              <a:avLst/>
            </a:prstTxWarp>
          </a:bodyPr>
          <a:lstStyle>
            <a:lvl1pPr>
              <a:spcBef>
                <a:spcPct val="0"/>
              </a:spcBef>
              <a:defRPr sz="1200">
                <a:latin typeface="Times" pitchFamily="18" charset="0"/>
              </a:defRPr>
            </a:lvl1pPr>
          </a:lstStyle>
          <a:p>
            <a:pPr>
              <a:defRPr/>
            </a:pPr>
            <a:endParaRPr lang="it-IT"/>
          </a:p>
        </p:txBody>
      </p:sp>
      <p:sp>
        <p:nvSpPr>
          <p:cNvPr id="3079" name="Rectangle 7"/>
          <p:cNvSpPr>
            <a:spLocks noGrp="1" noChangeArrowheads="1"/>
          </p:cNvSpPr>
          <p:nvPr>
            <p:ph type="sldNum" sz="quarter" idx="5"/>
          </p:nvPr>
        </p:nvSpPr>
        <p:spPr bwMode="auto">
          <a:xfrm>
            <a:off x="4144963" y="9120188"/>
            <a:ext cx="3170237" cy="481012"/>
          </a:xfrm>
          <a:prstGeom prst="rect">
            <a:avLst/>
          </a:prstGeom>
          <a:noFill/>
          <a:ln w="9525">
            <a:noFill/>
            <a:miter lim="800000"/>
            <a:headEnd/>
            <a:tailEnd/>
          </a:ln>
          <a:effectLst/>
        </p:spPr>
        <p:txBody>
          <a:bodyPr vert="horz" wrap="square" lIns="94768" tIns="47384" rIns="94768" bIns="47384" numCol="1" anchor="b" anchorCtr="0" compatLnSpc="1">
            <a:prstTxWarp prst="textNoShape">
              <a:avLst/>
            </a:prstTxWarp>
          </a:bodyPr>
          <a:lstStyle>
            <a:lvl1pPr algn="r">
              <a:spcBef>
                <a:spcPct val="0"/>
              </a:spcBef>
              <a:defRPr sz="1200">
                <a:latin typeface="Times" pitchFamily="18" charset="0"/>
              </a:defRPr>
            </a:lvl1pPr>
          </a:lstStyle>
          <a:p>
            <a:pPr>
              <a:defRPr/>
            </a:pPr>
            <a:fld id="{126DEB8C-473F-4E5A-BD3E-D267BEE35F06}" type="slidenum">
              <a:rPr lang="it-IT"/>
              <a:pPr>
                <a:defRPr/>
              </a:pPr>
              <a:t>‹N›</a:t>
            </a:fld>
            <a:endParaRPr lang="it-IT"/>
          </a:p>
        </p:txBody>
      </p:sp>
    </p:spTree>
    <p:extLst>
      <p:ext uri="{BB962C8B-B14F-4D97-AF65-F5344CB8AC3E}">
        <p14:creationId xmlns:p14="http://schemas.microsoft.com/office/powerpoint/2010/main" val="232787958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20000"/>
              </a:spcBef>
              <a:spcAft>
                <a:spcPct val="0"/>
              </a:spcAft>
              <a:defRPr sz="2400">
                <a:solidFill>
                  <a:schemeClr val="tx1"/>
                </a:solidFill>
                <a:latin typeface="Arial" charset="0"/>
              </a:defRPr>
            </a:lvl6pPr>
            <a:lvl7pPr marL="2971800" indent="-228600" eaLnBrk="0" fontAlgn="base" hangingPunct="0">
              <a:spcBef>
                <a:spcPct val="20000"/>
              </a:spcBef>
              <a:spcAft>
                <a:spcPct val="0"/>
              </a:spcAft>
              <a:defRPr sz="2400">
                <a:solidFill>
                  <a:schemeClr val="tx1"/>
                </a:solidFill>
                <a:latin typeface="Arial" charset="0"/>
              </a:defRPr>
            </a:lvl7pPr>
            <a:lvl8pPr marL="3429000" indent="-228600" eaLnBrk="0" fontAlgn="base" hangingPunct="0">
              <a:spcBef>
                <a:spcPct val="20000"/>
              </a:spcBef>
              <a:spcAft>
                <a:spcPct val="0"/>
              </a:spcAft>
              <a:defRPr sz="2400">
                <a:solidFill>
                  <a:schemeClr val="tx1"/>
                </a:solidFill>
                <a:latin typeface="Arial" charset="0"/>
              </a:defRPr>
            </a:lvl8pPr>
            <a:lvl9pPr marL="3886200" indent="-228600" eaLnBrk="0" fontAlgn="base" hangingPunct="0">
              <a:spcBef>
                <a:spcPct val="20000"/>
              </a:spcBef>
              <a:spcAft>
                <a:spcPct val="0"/>
              </a:spcAft>
              <a:defRPr sz="2400">
                <a:solidFill>
                  <a:schemeClr val="tx1"/>
                </a:solidFill>
                <a:latin typeface="Arial" charset="0"/>
              </a:defRPr>
            </a:lvl9pPr>
          </a:lstStyle>
          <a:p>
            <a:fld id="{C51E7376-55C6-4A0A-8F8D-52D747E5D5D3}" type="slidenum">
              <a:rPr lang="it-IT" altLang="it-IT" sz="1200" smtClean="0">
                <a:latin typeface="Times" pitchFamily="18" charset="0"/>
              </a:rPr>
              <a:pPr/>
              <a:t>1</a:t>
            </a:fld>
            <a:endParaRPr lang="it-IT" altLang="it-IT" sz="1200">
              <a:latin typeface="Times" pitchFamily="18" charset="0"/>
            </a:endParaRPr>
          </a:p>
        </p:txBody>
      </p:sp>
      <p:sp>
        <p:nvSpPr>
          <p:cNvPr id="23555" name="Rectangle 2"/>
          <p:cNvSpPr>
            <a:spLocks noGrp="1" noRot="1" noChangeAspect="1" noChangeArrowheads="1" noTextEdit="1"/>
          </p:cNvSpPr>
          <p:nvPr>
            <p:ph type="sldImg"/>
          </p:nvPr>
        </p:nvSpPr>
        <p:spPr>
          <a:xfrm>
            <a:off x="1033463" y="777875"/>
            <a:ext cx="5183187" cy="3887788"/>
          </a:xfrm>
          <a:ln/>
        </p:spPr>
      </p:sp>
      <p:sp>
        <p:nvSpPr>
          <p:cNvPr id="23556" name="Rectangle 3"/>
          <p:cNvSpPr>
            <a:spLocks noGrp="1" noChangeArrowheads="1"/>
          </p:cNvSpPr>
          <p:nvPr>
            <p:ph type="body" idx="1"/>
          </p:nvPr>
        </p:nvSpPr>
        <p:spPr>
          <a:xfrm>
            <a:off x="966788" y="4921250"/>
            <a:ext cx="5316537" cy="4667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it-IT"/>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AGU = address generation</a:t>
            </a:r>
            <a:r>
              <a:rPr lang="en-US" baseline="0" dirty="0"/>
              <a:t> unit</a:t>
            </a:r>
            <a:endParaRPr lang="en-US" dirty="0"/>
          </a:p>
        </p:txBody>
      </p:sp>
      <p:sp>
        <p:nvSpPr>
          <p:cNvPr id="4" name="Segnaposto numero diapositiva 3"/>
          <p:cNvSpPr>
            <a:spLocks noGrp="1"/>
          </p:cNvSpPr>
          <p:nvPr>
            <p:ph type="sldNum" sz="quarter" idx="10"/>
          </p:nvPr>
        </p:nvSpPr>
        <p:spPr/>
        <p:txBody>
          <a:bodyPr/>
          <a:lstStyle/>
          <a:p>
            <a:pPr>
              <a:defRPr/>
            </a:pPr>
            <a:fld id="{126DEB8C-473F-4E5A-BD3E-D267BEE35F06}" type="slidenum">
              <a:rPr lang="it-IT" smtClean="0"/>
              <a:pPr>
                <a:defRPr/>
              </a:pPr>
              <a:t>18</a:t>
            </a:fld>
            <a:endParaRPr lang="it-IT"/>
          </a:p>
        </p:txBody>
      </p:sp>
    </p:spTree>
    <p:extLst>
      <p:ext uri="{BB962C8B-B14F-4D97-AF65-F5344CB8AC3E}">
        <p14:creationId xmlns:p14="http://schemas.microsoft.com/office/powerpoint/2010/main" val="1428428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8BB2E2EF-B505-416E-83A6-129FC088B5D1}" type="slidenum">
              <a:rPr lang="it-IT" smtClean="0"/>
              <a:pPr>
                <a:defRPr/>
              </a:pPr>
              <a:t>20</a:t>
            </a:fld>
            <a:endParaRPr lang="it-IT"/>
          </a:p>
        </p:txBody>
      </p:sp>
    </p:spTree>
    <p:extLst>
      <p:ext uri="{BB962C8B-B14F-4D97-AF65-F5344CB8AC3E}">
        <p14:creationId xmlns:p14="http://schemas.microsoft.com/office/powerpoint/2010/main" val="1841440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NMI: non-recoverable hardware errors</a:t>
            </a:r>
          </a:p>
          <a:p>
            <a:r>
              <a:rPr lang="en-US" dirty="0"/>
              <a:t>IRQ = interrupt request</a:t>
            </a:r>
          </a:p>
          <a:p>
            <a:endParaRPr lang="en-US" dirty="0"/>
          </a:p>
          <a:p>
            <a:r>
              <a:rPr lang="en-US" dirty="0"/>
              <a:t>Manage</a:t>
            </a:r>
            <a:r>
              <a:rPr lang="en-US" baseline="0" dirty="0"/>
              <a:t> the priority of except and </a:t>
            </a:r>
            <a:r>
              <a:rPr lang="en-US" baseline="0" dirty="0" err="1"/>
              <a:t>interr</a:t>
            </a:r>
            <a:endParaRPr lang="en-US" dirty="0"/>
          </a:p>
        </p:txBody>
      </p:sp>
      <p:sp>
        <p:nvSpPr>
          <p:cNvPr id="4" name="Segnaposto numero diapositiva 3"/>
          <p:cNvSpPr>
            <a:spLocks noGrp="1"/>
          </p:cNvSpPr>
          <p:nvPr>
            <p:ph type="sldNum" sz="quarter" idx="10"/>
          </p:nvPr>
        </p:nvSpPr>
        <p:spPr/>
        <p:txBody>
          <a:bodyPr/>
          <a:lstStyle/>
          <a:p>
            <a:pPr>
              <a:defRPr/>
            </a:pPr>
            <a:fld id="{126DEB8C-473F-4E5A-BD3E-D267BEE35F06}" type="slidenum">
              <a:rPr lang="it-IT" smtClean="0"/>
              <a:pPr>
                <a:defRPr/>
              </a:pPr>
              <a:t>21</a:t>
            </a:fld>
            <a:endParaRPr lang="it-IT"/>
          </a:p>
        </p:txBody>
      </p:sp>
    </p:spTree>
    <p:extLst>
      <p:ext uri="{BB962C8B-B14F-4D97-AF65-F5344CB8AC3E}">
        <p14:creationId xmlns:p14="http://schemas.microsoft.com/office/powerpoint/2010/main" val="3869602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8BB2E2EF-B505-416E-83A6-129FC088B5D1}" type="slidenum">
              <a:rPr lang="it-IT" smtClean="0"/>
              <a:pPr>
                <a:defRPr/>
              </a:pPr>
              <a:t>23</a:t>
            </a:fld>
            <a:endParaRPr lang="it-IT"/>
          </a:p>
        </p:txBody>
      </p:sp>
    </p:spTree>
    <p:extLst>
      <p:ext uri="{BB962C8B-B14F-4D97-AF65-F5344CB8AC3E}">
        <p14:creationId xmlns:p14="http://schemas.microsoft.com/office/powerpoint/2010/main" val="35123414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err="1"/>
              <a:t>CoreMark</a:t>
            </a:r>
            <a:r>
              <a:rPr lang="en-US" baseline="0" dirty="0"/>
              <a:t> = benchmark to evaluate performance of processor (iteration pes second), parallelization…</a:t>
            </a:r>
          </a:p>
          <a:p>
            <a:r>
              <a:rPr lang="en-US" baseline="0" dirty="0"/>
              <a:t>DMIPS = Dhrystone Mega Iteration Per Second</a:t>
            </a:r>
            <a:endParaRPr lang="en-US" dirty="0"/>
          </a:p>
        </p:txBody>
      </p:sp>
      <p:sp>
        <p:nvSpPr>
          <p:cNvPr id="4" name="Segnaposto numero diapositiva 3"/>
          <p:cNvSpPr>
            <a:spLocks noGrp="1"/>
          </p:cNvSpPr>
          <p:nvPr>
            <p:ph type="sldNum" sz="quarter" idx="10"/>
          </p:nvPr>
        </p:nvSpPr>
        <p:spPr/>
        <p:txBody>
          <a:bodyPr/>
          <a:lstStyle/>
          <a:p>
            <a:pPr>
              <a:defRPr/>
            </a:pPr>
            <a:fld id="{126DEB8C-473F-4E5A-BD3E-D267BEE35F06}" type="slidenum">
              <a:rPr lang="it-IT" smtClean="0"/>
              <a:pPr>
                <a:defRPr/>
              </a:pPr>
              <a:t>24</a:t>
            </a:fld>
            <a:endParaRPr lang="it-IT"/>
          </a:p>
        </p:txBody>
      </p:sp>
    </p:spTree>
    <p:extLst>
      <p:ext uri="{BB962C8B-B14F-4D97-AF65-F5344CB8AC3E}">
        <p14:creationId xmlns:p14="http://schemas.microsoft.com/office/powerpoint/2010/main" val="3814821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FSMC = flexible static memory controller</a:t>
            </a:r>
          </a:p>
          <a:p>
            <a:r>
              <a:rPr lang="en-US" dirty="0"/>
              <a:t>QSPI = fast SPI for</a:t>
            </a:r>
            <a:r>
              <a:rPr lang="en-US" baseline="0" dirty="0"/>
              <a:t> image data</a:t>
            </a:r>
          </a:p>
          <a:p>
            <a:r>
              <a:rPr lang="en-US" baseline="0" dirty="0"/>
              <a:t>DFSDM = digital filters for sigma delta modulators</a:t>
            </a:r>
          </a:p>
          <a:p>
            <a:r>
              <a:rPr lang="en-US" baseline="0" dirty="0"/>
              <a:t>TRNG = true random number generator</a:t>
            </a:r>
          </a:p>
          <a:p>
            <a:r>
              <a:rPr lang="en-US" baseline="0" dirty="0"/>
              <a:t>OTG = On the Go</a:t>
            </a:r>
            <a:endParaRPr lang="en-US" dirty="0"/>
          </a:p>
        </p:txBody>
      </p:sp>
      <p:sp>
        <p:nvSpPr>
          <p:cNvPr id="4" name="Segnaposto numero diapositiva 3"/>
          <p:cNvSpPr>
            <a:spLocks noGrp="1"/>
          </p:cNvSpPr>
          <p:nvPr>
            <p:ph type="sldNum" sz="quarter" idx="10"/>
          </p:nvPr>
        </p:nvSpPr>
        <p:spPr/>
        <p:txBody>
          <a:bodyPr/>
          <a:lstStyle/>
          <a:p>
            <a:pPr>
              <a:defRPr/>
            </a:pPr>
            <a:fld id="{126DEB8C-473F-4E5A-BD3E-D267BEE35F06}" type="slidenum">
              <a:rPr lang="it-IT" smtClean="0"/>
              <a:pPr>
                <a:defRPr/>
              </a:pPr>
              <a:t>26</a:t>
            </a:fld>
            <a:endParaRPr lang="it-IT"/>
          </a:p>
        </p:txBody>
      </p:sp>
    </p:spTree>
    <p:extLst>
      <p:ext uri="{BB962C8B-B14F-4D97-AF65-F5344CB8AC3E}">
        <p14:creationId xmlns:p14="http://schemas.microsoft.com/office/powerpoint/2010/main" val="3121762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AHB Advanced</a:t>
            </a:r>
            <a:r>
              <a:rPr lang="en-US" baseline="0" dirty="0"/>
              <a:t> High-</a:t>
            </a:r>
            <a:r>
              <a:rPr lang="en-US" baseline="0" dirty="0" err="1"/>
              <a:t>Perfromance</a:t>
            </a:r>
            <a:r>
              <a:rPr lang="en-US" baseline="0" dirty="0"/>
              <a:t> Bus</a:t>
            </a:r>
          </a:p>
          <a:p>
            <a:r>
              <a:rPr lang="en-US" baseline="0" dirty="0"/>
              <a:t>APB Advanced </a:t>
            </a:r>
            <a:r>
              <a:rPr lang="en-US" baseline="0" dirty="0" err="1"/>
              <a:t>Pheripheral</a:t>
            </a:r>
            <a:r>
              <a:rPr lang="en-US" baseline="0" dirty="0"/>
              <a:t> Bus</a:t>
            </a:r>
            <a:endParaRPr lang="en-US" dirty="0"/>
          </a:p>
        </p:txBody>
      </p:sp>
      <p:sp>
        <p:nvSpPr>
          <p:cNvPr id="4" name="Segnaposto numero diapositiva 3"/>
          <p:cNvSpPr>
            <a:spLocks noGrp="1"/>
          </p:cNvSpPr>
          <p:nvPr>
            <p:ph type="sldNum" sz="quarter" idx="10"/>
          </p:nvPr>
        </p:nvSpPr>
        <p:spPr/>
        <p:txBody>
          <a:bodyPr/>
          <a:lstStyle/>
          <a:p>
            <a:pPr>
              <a:defRPr/>
            </a:pPr>
            <a:fld id="{126DEB8C-473F-4E5A-BD3E-D267BEE35F06}" type="slidenum">
              <a:rPr lang="it-IT" smtClean="0"/>
              <a:pPr>
                <a:defRPr/>
              </a:pPr>
              <a:t>27</a:t>
            </a:fld>
            <a:endParaRPr lang="it-IT"/>
          </a:p>
        </p:txBody>
      </p:sp>
    </p:spTree>
    <p:extLst>
      <p:ext uri="{BB962C8B-B14F-4D97-AF65-F5344CB8AC3E}">
        <p14:creationId xmlns:p14="http://schemas.microsoft.com/office/powerpoint/2010/main" val="8859001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HSI = high speed internal</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HSE = high speed external</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LS </a:t>
            </a:r>
            <a:r>
              <a:rPr lang="en-US" dirty="0">
                <a:sym typeface="Wingdings" panose="05000000000000000000" pitchFamily="2" charset="2"/>
              </a:rPr>
              <a:t> used</a:t>
            </a:r>
            <a:r>
              <a:rPr lang="en-US" baseline="0" dirty="0">
                <a:sym typeface="Wingdings" panose="05000000000000000000" pitchFamily="2" charset="2"/>
              </a:rPr>
              <a:t> for Real Time Clock, and watchdog</a:t>
            </a:r>
            <a:endParaRPr lang="en-US" dirty="0"/>
          </a:p>
          <a:p>
            <a:endParaRPr lang="en-US" dirty="0"/>
          </a:p>
        </p:txBody>
      </p:sp>
      <p:sp>
        <p:nvSpPr>
          <p:cNvPr id="4" name="Segnaposto numero diapositiva 3"/>
          <p:cNvSpPr>
            <a:spLocks noGrp="1"/>
          </p:cNvSpPr>
          <p:nvPr>
            <p:ph type="sldNum" sz="quarter" idx="10"/>
          </p:nvPr>
        </p:nvSpPr>
        <p:spPr/>
        <p:txBody>
          <a:bodyPr/>
          <a:lstStyle/>
          <a:p>
            <a:pPr>
              <a:defRPr/>
            </a:pPr>
            <a:fld id="{126DEB8C-473F-4E5A-BD3E-D267BEE35F06}" type="slidenum">
              <a:rPr lang="it-IT" smtClean="0"/>
              <a:pPr>
                <a:defRPr/>
              </a:pPr>
              <a:t>28</a:t>
            </a:fld>
            <a:endParaRPr lang="it-IT"/>
          </a:p>
        </p:txBody>
      </p:sp>
    </p:spTree>
    <p:extLst>
      <p:ext uri="{BB962C8B-B14F-4D97-AF65-F5344CB8AC3E}">
        <p14:creationId xmlns:p14="http://schemas.microsoft.com/office/powerpoint/2010/main" val="36791990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10"/>
          </p:nvPr>
        </p:nvSpPr>
        <p:spPr/>
        <p:txBody>
          <a:bodyPr/>
          <a:lstStyle/>
          <a:p>
            <a:pPr>
              <a:defRPr/>
            </a:pPr>
            <a:fld id="{126DEB8C-473F-4E5A-BD3E-D267BEE35F06}" type="slidenum">
              <a:rPr lang="it-IT" smtClean="0"/>
              <a:pPr>
                <a:defRPr/>
              </a:pPr>
              <a:t>29</a:t>
            </a:fld>
            <a:endParaRPr lang="it-IT"/>
          </a:p>
        </p:txBody>
      </p:sp>
    </p:spTree>
    <p:extLst>
      <p:ext uri="{BB962C8B-B14F-4D97-AF65-F5344CB8AC3E}">
        <p14:creationId xmlns:p14="http://schemas.microsoft.com/office/powerpoint/2010/main" val="20766861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Advanced timer is the only one with complementary output, useful</a:t>
            </a:r>
            <a:r>
              <a:rPr lang="en-US" baseline="0" dirty="0"/>
              <a:t> for driving motors</a:t>
            </a:r>
            <a:endParaRPr lang="en-US" dirty="0"/>
          </a:p>
        </p:txBody>
      </p:sp>
      <p:sp>
        <p:nvSpPr>
          <p:cNvPr id="4" name="Segnaposto numero diapositiva 3"/>
          <p:cNvSpPr>
            <a:spLocks noGrp="1"/>
          </p:cNvSpPr>
          <p:nvPr>
            <p:ph type="sldNum" sz="quarter" idx="10"/>
          </p:nvPr>
        </p:nvSpPr>
        <p:spPr/>
        <p:txBody>
          <a:bodyPr/>
          <a:lstStyle/>
          <a:p>
            <a:pPr>
              <a:defRPr/>
            </a:pPr>
            <a:fld id="{126DEB8C-473F-4E5A-BD3E-D267BEE35F06}" type="slidenum">
              <a:rPr lang="it-IT" smtClean="0"/>
              <a:pPr>
                <a:defRPr/>
              </a:pPr>
              <a:t>30</a:t>
            </a:fld>
            <a:endParaRPr lang="it-IT"/>
          </a:p>
        </p:txBody>
      </p:sp>
    </p:spTree>
    <p:extLst>
      <p:ext uri="{BB962C8B-B14F-4D97-AF65-F5344CB8AC3E}">
        <p14:creationId xmlns:p14="http://schemas.microsoft.com/office/powerpoint/2010/main" val="882355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8BB2E2EF-B505-416E-83A6-129FC088B5D1}" type="slidenum">
              <a:rPr lang="it-IT" smtClean="0"/>
              <a:pPr>
                <a:defRPr/>
              </a:pPr>
              <a:t>2</a:t>
            </a:fld>
            <a:endParaRPr lang="it-IT"/>
          </a:p>
        </p:txBody>
      </p:sp>
    </p:spTree>
    <p:extLst>
      <p:ext uri="{BB962C8B-B14F-4D97-AF65-F5344CB8AC3E}">
        <p14:creationId xmlns:p14="http://schemas.microsoft.com/office/powerpoint/2010/main" val="31422387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ARR = Auto </a:t>
            </a:r>
            <a:r>
              <a:rPr lang="en-US" dirty="0" err="1"/>
              <a:t>Relaod</a:t>
            </a:r>
            <a:r>
              <a:rPr lang="en-US" dirty="0"/>
              <a:t> Register</a:t>
            </a:r>
          </a:p>
          <a:p>
            <a:r>
              <a:rPr lang="en-US" dirty="0"/>
              <a:t>CCR = Capture and Compare Register</a:t>
            </a:r>
          </a:p>
          <a:p>
            <a:r>
              <a:rPr lang="en-US" dirty="0"/>
              <a:t>CNT = Counter</a:t>
            </a:r>
          </a:p>
        </p:txBody>
      </p:sp>
      <p:sp>
        <p:nvSpPr>
          <p:cNvPr id="4" name="Segnaposto numero diapositiva 3"/>
          <p:cNvSpPr>
            <a:spLocks noGrp="1"/>
          </p:cNvSpPr>
          <p:nvPr>
            <p:ph type="sldNum" sz="quarter" idx="10"/>
          </p:nvPr>
        </p:nvSpPr>
        <p:spPr/>
        <p:txBody>
          <a:bodyPr/>
          <a:lstStyle/>
          <a:p>
            <a:pPr>
              <a:defRPr/>
            </a:pPr>
            <a:fld id="{126DEB8C-473F-4E5A-BD3E-D267BEE35F06}" type="slidenum">
              <a:rPr lang="it-IT" smtClean="0"/>
              <a:pPr>
                <a:defRPr/>
              </a:pPr>
              <a:t>31</a:t>
            </a:fld>
            <a:endParaRPr lang="it-IT"/>
          </a:p>
        </p:txBody>
      </p:sp>
    </p:spTree>
    <p:extLst>
      <p:ext uri="{BB962C8B-B14F-4D97-AF65-F5344CB8AC3E}">
        <p14:creationId xmlns:p14="http://schemas.microsoft.com/office/powerpoint/2010/main" val="15591425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Port FG does not exist in STM32F401</a:t>
            </a:r>
          </a:p>
          <a:p>
            <a:r>
              <a:rPr lang="en-US" dirty="0"/>
              <a:t>Each pin can be used as an output (and the working part is the output driver) or as an input (and the working part is the input driver), and the decision whether the port will be IN, OUT or I/O will be left to us. In case we want to use it as an I/O, it will be up to the micro/the sensor tell the port the mode in which we want the port to operate.</a:t>
            </a:r>
          </a:p>
          <a:p>
            <a:r>
              <a:rPr lang="en-US" dirty="0" err="1"/>
              <a:t>PERò</a:t>
            </a:r>
            <a:r>
              <a:rPr lang="en-US" dirty="0"/>
              <a:t> NON MI </a:t>
            </a:r>
            <a:r>
              <a:rPr lang="en-US" dirty="0" err="1"/>
              <a:t>è</a:t>
            </a:r>
            <a:r>
              <a:rPr lang="en-US" dirty="0"/>
              <a:t> ANCORA CHIARO COME DIAVOLO FACCIA</a:t>
            </a:r>
          </a:p>
          <a:p>
            <a:r>
              <a:rPr lang="en-US" dirty="0"/>
              <a:t>Then we can also decide whether to activate the pull-up or pull-down network for that port, it is up to us.</a:t>
            </a:r>
          </a:p>
          <a:p>
            <a:r>
              <a:rPr lang="en-US" dirty="0"/>
              <a:t>Typically we deal with digital signals, but of course we can also have to deal with analog ones. So we also need a different path for analog signals that do not involve a digital buffer (i.e. for the ADC).</a:t>
            </a:r>
          </a:p>
          <a:p>
            <a:endParaRPr lang="en-US" dirty="0"/>
          </a:p>
          <a:p>
            <a:r>
              <a:rPr lang="en-US" dirty="0"/>
              <a:t>Ecco come la </a:t>
            </a:r>
            <a:r>
              <a:rPr lang="en-US" dirty="0" err="1"/>
              <a:t>gestirei</a:t>
            </a:r>
            <a:r>
              <a:rPr lang="en-US" dirty="0"/>
              <a:t> io: </a:t>
            </a:r>
          </a:p>
          <a:p>
            <a:r>
              <a:rPr lang="en-US" dirty="0"/>
              <a:t>- In this image a general purpose I/O port is represented, highlighting the most important typical parts (not all of them, this is just a schematization). You WON’T need to fully understand this image for the exam, but it helps me highlighting one, fundamental aspect of this course: everything you will use can provide a large variety of functions, and it will be up to you decide which of these functions to enable</a:t>
            </a:r>
          </a:p>
          <a:p>
            <a:r>
              <a:rPr lang="en-US" dirty="0"/>
              <a:t>- For example for </a:t>
            </a:r>
            <a:r>
              <a:rPr lang="en-US" dirty="0" err="1"/>
              <a:t>everypin</a:t>
            </a:r>
            <a:r>
              <a:rPr lang="en-US" dirty="0"/>
              <a:t> you are going to use you will have to decide whether this is an input, an output or maybe both, whether the pin will read an analog or a digital signal, whether to activate the pull-up or the pull-down network (or maybe even whether the port will be at high impedance), and so on. Everything is up to you, and you have to decide all of these aspects and we’ll see how this can be done.</a:t>
            </a:r>
          </a:p>
          <a:p>
            <a:endParaRPr lang="en-US" dirty="0"/>
          </a:p>
        </p:txBody>
      </p:sp>
      <p:sp>
        <p:nvSpPr>
          <p:cNvPr id="4" name="Segnaposto numero diapositiva 3"/>
          <p:cNvSpPr>
            <a:spLocks noGrp="1"/>
          </p:cNvSpPr>
          <p:nvPr>
            <p:ph type="sldNum" sz="quarter" idx="10"/>
          </p:nvPr>
        </p:nvSpPr>
        <p:spPr/>
        <p:txBody>
          <a:bodyPr/>
          <a:lstStyle/>
          <a:p>
            <a:pPr>
              <a:defRPr/>
            </a:pPr>
            <a:fld id="{126DEB8C-473F-4E5A-BD3E-D267BEE35F06}" type="slidenum">
              <a:rPr lang="it-IT" smtClean="0"/>
              <a:pPr>
                <a:defRPr/>
              </a:pPr>
              <a:t>32</a:t>
            </a:fld>
            <a:endParaRPr lang="it-IT"/>
          </a:p>
        </p:txBody>
      </p:sp>
    </p:spTree>
    <p:extLst>
      <p:ext uri="{BB962C8B-B14F-4D97-AF65-F5344CB8AC3E}">
        <p14:creationId xmlns:p14="http://schemas.microsoft.com/office/powerpoint/2010/main" val="33971305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Analog watchdog</a:t>
            </a:r>
            <a:r>
              <a:rPr lang="en-US" baseline="0" dirty="0"/>
              <a:t> allows the application to detect if input voltage goes beyond the user-defined thresholds.</a:t>
            </a:r>
          </a:p>
          <a:p>
            <a:r>
              <a:rPr lang="en-US" baseline="0" dirty="0"/>
              <a:t>Injected channels have priority on regular channels. </a:t>
            </a:r>
            <a:r>
              <a:rPr lang="en-US" sz="1200" b="0" i="0" kern="1200" dirty="0">
                <a:solidFill>
                  <a:schemeClr val="tx1"/>
                </a:solidFill>
                <a:effectLst/>
                <a:latin typeface="Times" pitchFamily="18" charset="0"/>
                <a:ea typeface="+mn-ea"/>
                <a:cs typeface="+mn-cs"/>
              </a:rPr>
              <a:t>You can configure the ADC to read in a sequence of channels in a loop. Those channels are being converted regularly. In injected mode conversion is triggered by an external event or by software. An injected conversion has higher priority in comparison to a "regular" conversion and thus interrupts the regular conversions.</a:t>
            </a:r>
            <a:endParaRPr lang="en-US" dirty="0"/>
          </a:p>
        </p:txBody>
      </p:sp>
      <p:sp>
        <p:nvSpPr>
          <p:cNvPr id="4" name="Segnaposto numero diapositiva 3"/>
          <p:cNvSpPr>
            <a:spLocks noGrp="1"/>
          </p:cNvSpPr>
          <p:nvPr>
            <p:ph type="sldNum" sz="quarter" idx="10"/>
          </p:nvPr>
        </p:nvSpPr>
        <p:spPr/>
        <p:txBody>
          <a:bodyPr/>
          <a:lstStyle/>
          <a:p>
            <a:pPr>
              <a:defRPr/>
            </a:pPr>
            <a:fld id="{126DEB8C-473F-4E5A-BD3E-D267BEE35F06}" type="slidenum">
              <a:rPr lang="it-IT" smtClean="0"/>
              <a:pPr>
                <a:defRPr/>
              </a:pPr>
              <a:t>36</a:t>
            </a:fld>
            <a:endParaRPr lang="it-IT"/>
          </a:p>
        </p:txBody>
      </p:sp>
    </p:spTree>
    <p:extLst>
      <p:ext uri="{BB962C8B-B14F-4D97-AF65-F5344CB8AC3E}">
        <p14:creationId xmlns:p14="http://schemas.microsoft.com/office/powerpoint/2010/main" val="18763988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0" dirty="0">
                <a:latin typeface="Arial" pitchFamily="34" charset="0"/>
                <a:cs typeface="Arial" pitchFamily="34" charset="0"/>
              </a:rPr>
              <a:t>An Arbiter manages the priorities. </a:t>
            </a:r>
          </a:p>
          <a:p>
            <a:endParaRPr lang="en-US" dirty="0"/>
          </a:p>
        </p:txBody>
      </p:sp>
      <p:sp>
        <p:nvSpPr>
          <p:cNvPr id="4" name="Segnaposto numero diapositiva 3"/>
          <p:cNvSpPr>
            <a:spLocks noGrp="1"/>
          </p:cNvSpPr>
          <p:nvPr>
            <p:ph type="sldNum" sz="quarter" idx="10"/>
          </p:nvPr>
        </p:nvSpPr>
        <p:spPr/>
        <p:txBody>
          <a:bodyPr/>
          <a:lstStyle/>
          <a:p>
            <a:pPr>
              <a:defRPr/>
            </a:pPr>
            <a:fld id="{126DEB8C-473F-4E5A-BD3E-D267BEE35F06}" type="slidenum">
              <a:rPr lang="it-IT" smtClean="0"/>
              <a:pPr>
                <a:defRPr/>
              </a:pPr>
              <a:t>37</a:t>
            </a:fld>
            <a:endParaRPr lang="it-IT"/>
          </a:p>
        </p:txBody>
      </p:sp>
    </p:spTree>
    <p:extLst>
      <p:ext uri="{BB962C8B-B14F-4D97-AF65-F5344CB8AC3E}">
        <p14:creationId xmlns:p14="http://schemas.microsoft.com/office/powerpoint/2010/main" val="9536921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8BB2E2EF-B505-416E-83A6-129FC088B5D1}" type="slidenum">
              <a:rPr lang="it-IT" smtClean="0"/>
              <a:pPr>
                <a:defRPr/>
              </a:pPr>
              <a:t>40</a:t>
            </a:fld>
            <a:endParaRPr lang="it-IT"/>
          </a:p>
        </p:txBody>
      </p:sp>
    </p:spTree>
    <p:extLst>
      <p:ext uri="{BB962C8B-B14F-4D97-AF65-F5344CB8AC3E}">
        <p14:creationId xmlns:p14="http://schemas.microsoft.com/office/powerpoint/2010/main" val="32374099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Low Profile Quad Flat Pack</a:t>
            </a:r>
          </a:p>
        </p:txBody>
      </p:sp>
      <p:sp>
        <p:nvSpPr>
          <p:cNvPr id="4" name="Segnaposto numero diapositiva 3"/>
          <p:cNvSpPr>
            <a:spLocks noGrp="1"/>
          </p:cNvSpPr>
          <p:nvPr>
            <p:ph type="sldNum" sz="quarter" idx="10"/>
          </p:nvPr>
        </p:nvSpPr>
        <p:spPr/>
        <p:txBody>
          <a:bodyPr/>
          <a:lstStyle/>
          <a:p>
            <a:pPr>
              <a:defRPr/>
            </a:pPr>
            <a:fld id="{126DEB8C-473F-4E5A-BD3E-D267BEE35F06}" type="slidenum">
              <a:rPr lang="it-IT" smtClean="0"/>
              <a:pPr>
                <a:defRPr/>
              </a:pPr>
              <a:t>41</a:t>
            </a:fld>
            <a:endParaRPr lang="it-IT"/>
          </a:p>
        </p:txBody>
      </p:sp>
    </p:spTree>
    <p:extLst>
      <p:ext uri="{BB962C8B-B14F-4D97-AF65-F5344CB8AC3E}">
        <p14:creationId xmlns:p14="http://schemas.microsoft.com/office/powerpoint/2010/main" val="9681128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Connector for </a:t>
            </a:r>
            <a:r>
              <a:rPr lang="it-IT" dirty="0" err="1"/>
              <a:t>arduino</a:t>
            </a:r>
            <a:r>
              <a:rPr lang="it-IT" dirty="0"/>
              <a:t> </a:t>
            </a:r>
            <a:r>
              <a:rPr lang="it-IT" dirty="0" err="1"/>
              <a:t>there</a:t>
            </a:r>
            <a:r>
              <a:rPr lang="it-IT" dirty="0"/>
              <a:t> for </a:t>
            </a:r>
            <a:r>
              <a:rPr lang="it-IT" dirty="0" err="1"/>
              <a:t>compatibility</a:t>
            </a:r>
            <a:r>
              <a:rPr lang="it-IT" dirty="0"/>
              <a:t> with </a:t>
            </a:r>
            <a:r>
              <a:rPr lang="it-IT" dirty="0" err="1"/>
              <a:t>arduino</a:t>
            </a:r>
            <a:r>
              <a:rPr lang="it-IT" dirty="0"/>
              <a:t> uno </a:t>
            </a:r>
            <a:r>
              <a:rPr lang="it-IT" dirty="0" err="1"/>
              <a:t>platform</a:t>
            </a:r>
            <a:r>
              <a:rPr lang="it-IT" dirty="0"/>
              <a:t>, </a:t>
            </a:r>
            <a:r>
              <a:rPr lang="it-IT" dirty="0" err="1"/>
              <a:t>but</a:t>
            </a:r>
            <a:r>
              <a:rPr lang="it-IT" dirty="0"/>
              <a:t> </a:t>
            </a:r>
            <a:r>
              <a:rPr lang="it-IT" dirty="0" err="1"/>
              <a:t>we</a:t>
            </a:r>
            <a:r>
              <a:rPr lang="it-IT" dirty="0"/>
              <a:t> </a:t>
            </a:r>
            <a:r>
              <a:rPr lang="it-IT" dirty="0" err="1"/>
              <a:t>will</a:t>
            </a:r>
            <a:r>
              <a:rPr lang="it-IT" dirty="0"/>
              <a:t> </a:t>
            </a:r>
            <a:r>
              <a:rPr lang="it-IT" dirty="0" err="1"/>
              <a:t>not</a:t>
            </a:r>
            <a:r>
              <a:rPr lang="it-IT" dirty="0"/>
              <a:t> use </a:t>
            </a:r>
            <a:r>
              <a:rPr lang="it-IT" dirty="0" err="1"/>
              <a:t>them</a:t>
            </a:r>
            <a:r>
              <a:rPr lang="it-IT" dirty="0"/>
              <a:t> and </a:t>
            </a:r>
            <a:r>
              <a:rPr lang="it-IT" dirty="0" err="1"/>
              <a:t>remember</a:t>
            </a:r>
            <a:r>
              <a:rPr lang="it-IT" dirty="0"/>
              <a:t> </a:t>
            </a:r>
            <a:r>
              <a:rPr lang="it-IT" dirty="0" err="1"/>
              <a:t>that</a:t>
            </a:r>
            <a:r>
              <a:rPr lang="it-IT" dirty="0"/>
              <a:t> working with </a:t>
            </a:r>
            <a:r>
              <a:rPr lang="it-IT" dirty="0" err="1"/>
              <a:t>this</a:t>
            </a:r>
            <a:r>
              <a:rPr lang="it-IT" dirty="0"/>
              <a:t> board and with an </a:t>
            </a:r>
            <a:r>
              <a:rPr lang="it-IT" dirty="0" err="1"/>
              <a:t>arduino</a:t>
            </a:r>
            <a:r>
              <a:rPr lang="it-IT" dirty="0"/>
              <a:t> one </a:t>
            </a:r>
            <a:r>
              <a:rPr lang="it-IT" dirty="0" err="1"/>
              <a:t>is</a:t>
            </a:r>
            <a:r>
              <a:rPr lang="it-IT" dirty="0"/>
              <a:t> </a:t>
            </a:r>
            <a:r>
              <a:rPr lang="it-IT" dirty="0" err="1"/>
              <a:t>pretty</a:t>
            </a:r>
            <a:r>
              <a:rPr lang="it-IT" dirty="0"/>
              <a:t> </a:t>
            </a:r>
            <a:r>
              <a:rPr lang="it-IT" dirty="0" err="1"/>
              <a:t>much</a:t>
            </a:r>
            <a:r>
              <a:rPr lang="it-IT" dirty="0"/>
              <a:t> the </a:t>
            </a:r>
            <a:r>
              <a:rPr lang="it-IT" dirty="0" err="1"/>
              <a:t>same</a:t>
            </a:r>
            <a:r>
              <a:rPr lang="it-IT" dirty="0"/>
              <a:t>.</a:t>
            </a:r>
          </a:p>
        </p:txBody>
      </p:sp>
      <p:sp>
        <p:nvSpPr>
          <p:cNvPr id="4" name="Segnaposto numero diapositiva 3"/>
          <p:cNvSpPr>
            <a:spLocks noGrp="1"/>
          </p:cNvSpPr>
          <p:nvPr>
            <p:ph type="sldNum" sz="quarter" idx="5"/>
          </p:nvPr>
        </p:nvSpPr>
        <p:spPr/>
        <p:txBody>
          <a:bodyPr/>
          <a:lstStyle/>
          <a:p>
            <a:pPr>
              <a:defRPr/>
            </a:pPr>
            <a:fld id="{126DEB8C-473F-4E5A-BD3E-D267BEE35F06}" type="slidenum">
              <a:rPr lang="it-IT" smtClean="0"/>
              <a:pPr>
                <a:defRPr/>
              </a:pPr>
              <a:t>42</a:t>
            </a:fld>
            <a:endParaRPr lang="it-IT"/>
          </a:p>
        </p:txBody>
      </p:sp>
    </p:spTree>
    <p:extLst>
      <p:ext uri="{BB962C8B-B14F-4D97-AF65-F5344CB8AC3E}">
        <p14:creationId xmlns:p14="http://schemas.microsoft.com/office/powerpoint/2010/main" val="33140524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SWD = serial wire debug</a:t>
            </a:r>
          </a:p>
          <a:p>
            <a:r>
              <a:rPr lang="en-US" dirty="0"/>
              <a:t>JP6</a:t>
            </a:r>
            <a:r>
              <a:rPr lang="en-US" baseline="0" dirty="0"/>
              <a:t> to measure microcontroller consumption</a:t>
            </a:r>
            <a:endParaRPr lang="en-US" dirty="0"/>
          </a:p>
        </p:txBody>
      </p:sp>
      <p:sp>
        <p:nvSpPr>
          <p:cNvPr id="4" name="Segnaposto numero diapositiva 3"/>
          <p:cNvSpPr>
            <a:spLocks noGrp="1"/>
          </p:cNvSpPr>
          <p:nvPr>
            <p:ph type="sldNum" sz="quarter" idx="10"/>
          </p:nvPr>
        </p:nvSpPr>
        <p:spPr/>
        <p:txBody>
          <a:bodyPr/>
          <a:lstStyle/>
          <a:p>
            <a:pPr>
              <a:defRPr/>
            </a:pPr>
            <a:fld id="{126DEB8C-473F-4E5A-BD3E-D267BEE35F06}" type="slidenum">
              <a:rPr lang="it-IT" smtClean="0"/>
              <a:pPr>
                <a:defRPr/>
              </a:pPr>
              <a:t>43</a:t>
            </a:fld>
            <a:endParaRPr lang="it-IT"/>
          </a:p>
        </p:txBody>
      </p:sp>
    </p:spTree>
    <p:extLst>
      <p:ext uri="{BB962C8B-B14F-4D97-AF65-F5344CB8AC3E}">
        <p14:creationId xmlns:p14="http://schemas.microsoft.com/office/powerpoint/2010/main" val="37537381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8BB2E2EF-B505-416E-83A6-129FC088B5D1}" type="slidenum">
              <a:rPr lang="it-IT" smtClean="0"/>
              <a:pPr>
                <a:defRPr/>
              </a:pPr>
              <a:t>44</a:t>
            </a:fld>
            <a:endParaRPr lang="it-IT"/>
          </a:p>
        </p:txBody>
      </p:sp>
    </p:spTree>
    <p:extLst>
      <p:ext uri="{BB962C8B-B14F-4D97-AF65-F5344CB8AC3E}">
        <p14:creationId xmlns:p14="http://schemas.microsoft.com/office/powerpoint/2010/main" val="17950782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LCD = liquid crystal display</a:t>
            </a:r>
          </a:p>
        </p:txBody>
      </p:sp>
      <p:sp>
        <p:nvSpPr>
          <p:cNvPr id="4" name="Segnaposto numero diapositiva 3"/>
          <p:cNvSpPr>
            <a:spLocks noGrp="1"/>
          </p:cNvSpPr>
          <p:nvPr>
            <p:ph type="sldNum" sz="quarter" idx="10"/>
          </p:nvPr>
        </p:nvSpPr>
        <p:spPr/>
        <p:txBody>
          <a:bodyPr/>
          <a:lstStyle/>
          <a:p>
            <a:pPr>
              <a:defRPr/>
            </a:pPr>
            <a:fld id="{126DEB8C-473F-4E5A-BD3E-D267BEE35F06}" type="slidenum">
              <a:rPr lang="it-IT" smtClean="0"/>
              <a:pPr>
                <a:defRPr/>
              </a:pPr>
              <a:t>46</a:t>
            </a:fld>
            <a:endParaRPr lang="it-IT"/>
          </a:p>
        </p:txBody>
      </p:sp>
    </p:spTree>
    <p:extLst>
      <p:ext uri="{BB962C8B-B14F-4D97-AF65-F5344CB8AC3E}">
        <p14:creationId xmlns:p14="http://schemas.microsoft.com/office/powerpoint/2010/main" val="2764401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8BB2E2EF-B505-416E-83A6-129FC088B5D1}" type="slidenum">
              <a:rPr lang="it-IT" smtClean="0"/>
              <a:pPr>
                <a:defRPr/>
              </a:pPr>
              <a:t>3</a:t>
            </a:fld>
            <a:endParaRPr lang="it-IT"/>
          </a:p>
        </p:txBody>
      </p:sp>
    </p:spTree>
    <p:extLst>
      <p:ext uri="{BB962C8B-B14F-4D97-AF65-F5344CB8AC3E}">
        <p14:creationId xmlns:p14="http://schemas.microsoft.com/office/powerpoint/2010/main" val="14277929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pitchFamily="18" charset="0"/>
                <a:ea typeface="+mn-ea"/>
                <a:cs typeface="+mn-cs"/>
              </a:rPr>
              <a:t>An incremental encoder is made of a couple of switches that change their state according to the encoder axis position. These encoders are common in motor control applications, in the old </a:t>
            </a:r>
            <a:r>
              <a:rPr lang="en-US" sz="1200" kern="1200" dirty="0" err="1">
                <a:solidFill>
                  <a:schemeClr val="tx1"/>
                </a:solidFill>
                <a:effectLst/>
                <a:latin typeface="Times" pitchFamily="18" charset="0"/>
                <a:ea typeface="+mn-ea"/>
                <a:cs typeface="+mn-cs"/>
              </a:rPr>
              <a:t>opto</a:t>
            </a:r>
            <a:r>
              <a:rPr lang="en-US" sz="1200" kern="1200" dirty="0">
                <a:solidFill>
                  <a:schemeClr val="tx1"/>
                </a:solidFill>
                <a:effectLst/>
                <a:latin typeface="Times" pitchFamily="18" charset="0"/>
                <a:ea typeface="+mn-ea"/>
                <a:cs typeface="+mn-cs"/>
              </a:rPr>
              <a:t>-mechanical mouse (the one with the rubber ball inside), and as user interfaces.</a:t>
            </a:r>
          </a:p>
          <a:p>
            <a:endParaRPr lang="en-US" dirty="0"/>
          </a:p>
        </p:txBody>
      </p:sp>
      <p:sp>
        <p:nvSpPr>
          <p:cNvPr id="4" name="Segnaposto numero diapositiva 3"/>
          <p:cNvSpPr>
            <a:spLocks noGrp="1"/>
          </p:cNvSpPr>
          <p:nvPr>
            <p:ph type="sldNum" sz="quarter" idx="10"/>
          </p:nvPr>
        </p:nvSpPr>
        <p:spPr/>
        <p:txBody>
          <a:bodyPr/>
          <a:lstStyle/>
          <a:p>
            <a:pPr>
              <a:defRPr/>
            </a:pPr>
            <a:fld id="{126DEB8C-473F-4E5A-BD3E-D267BEE35F06}" type="slidenum">
              <a:rPr lang="it-IT" smtClean="0"/>
              <a:pPr>
                <a:defRPr/>
              </a:pPr>
              <a:t>51</a:t>
            </a:fld>
            <a:endParaRPr lang="it-IT"/>
          </a:p>
        </p:txBody>
      </p:sp>
    </p:spTree>
    <p:extLst>
      <p:ext uri="{BB962C8B-B14F-4D97-AF65-F5344CB8AC3E}">
        <p14:creationId xmlns:p14="http://schemas.microsoft.com/office/powerpoint/2010/main" val="2369274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Examples</a:t>
            </a:r>
            <a:r>
              <a:rPr lang="en-US" baseline="0" dirty="0"/>
              <a:t> of high-end ES are mobile phones and any other smart electronic equipment containing a programmed </a:t>
            </a:r>
            <a:r>
              <a:rPr lang="en-US" baseline="0" dirty="0" err="1"/>
              <a:t>uC</a:t>
            </a:r>
            <a:r>
              <a:rPr lang="en-US" baseline="0" dirty="0"/>
              <a:t> to perform tasks.</a:t>
            </a:r>
            <a:endParaRPr lang="en-US" dirty="0"/>
          </a:p>
        </p:txBody>
      </p:sp>
      <p:sp>
        <p:nvSpPr>
          <p:cNvPr id="4" name="Segnaposto numero diapositiva 3"/>
          <p:cNvSpPr>
            <a:spLocks noGrp="1"/>
          </p:cNvSpPr>
          <p:nvPr>
            <p:ph type="sldNum" sz="quarter" idx="10"/>
          </p:nvPr>
        </p:nvSpPr>
        <p:spPr/>
        <p:txBody>
          <a:bodyPr/>
          <a:lstStyle/>
          <a:p>
            <a:pPr>
              <a:defRPr/>
            </a:pPr>
            <a:fld id="{126DEB8C-473F-4E5A-BD3E-D267BEE35F06}" type="slidenum">
              <a:rPr lang="it-IT" smtClean="0"/>
              <a:pPr>
                <a:defRPr/>
              </a:pPr>
              <a:t>4</a:t>
            </a:fld>
            <a:endParaRPr lang="it-IT"/>
          </a:p>
        </p:txBody>
      </p:sp>
    </p:spTree>
    <p:extLst>
      <p:ext uri="{BB962C8B-B14F-4D97-AF65-F5344CB8AC3E}">
        <p14:creationId xmlns:p14="http://schemas.microsoft.com/office/powerpoint/2010/main" val="2928045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dirty="0">
                <a:solidFill>
                  <a:schemeClr val="tx1"/>
                </a:solidFill>
                <a:effectLst/>
                <a:latin typeface="Times" pitchFamily="18" charset="0"/>
                <a:ea typeface="+mn-ea"/>
                <a:cs typeface="+mn-cs"/>
              </a:rPr>
              <a:t>You must start with the environment you design in or the development platform. </a:t>
            </a:r>
            <a:r>
              <a:rPr lang="en-US" sz="1200" b="0" i="0" kern="1200" dirty="0">
                <a:solidFill>
                  <a:schemeClr val="tx1"/>
                </a:solidFill>
                <a:effectLst/>
                <a:latin typeface="Times" pitchFamily="18" charset="0"/>
                <a:ea typeface="+mn-ea"/>
                <a:cs typeface="+mn-cs"/>
              </a:rPr>
              <a:t> </a:t>
            </a:r>
            <a:r>
              <a:rPr lang="en-US" sz="1200" b="0" i="0" u="sng" kern="1200" dirty="0">
                <a:solidFill>
                  <a:schemeClr val="tx1"/>
                </a:solidFill>
                <a:effectLst/>
                <a:latin typeface="Times" pitchFamily="18" charset="0"/>
                <a:ea typeface="+mn-ea"/>
                <a:cs typeface="+mn-cs"/>
              </a:rPr>
              <a:t>There are many components to the development platform an engineer uses.</a:t>
            </a:r>
          </a:p>
          <a:p>
            <a:r>
              <a:rPr lang="en-US" sz="1200" b="0" i="0" kern="1200" dirty="0">
                <a:solidFill>
                  <a:schemeClr val="tx1"/>
                </a:solidFill>
                <a:effectLst/>
                <a:latin typeface="Times" pitchFamily="18" charset="0"/>
                <a:ea typeface="+mn-ea"/>
                <a:cs typeface="+mn-cs"/>
              </a:rPr>
              <a:t> </a:t>
            </a:r>
            <a:r>
              <a:rPr lang="en-US" sz="1200" b="0" i="0" u="none" strike="noStrike" kern="1200" dirty="0">
                <a:solidFill>
                  <a:schemeClr val="tx1"/>
                </a:solidFill>
                <a:effectLst/>
                <a:latin typeface="Times" pitchFamily="18" charset="0"/>
                <a:ea typeface="+mn-ea"/>
                <a:cs typeface="+mn-cs"/>
              </a:rPr>
              <a:t>Building experience with this platform will allow you to go about developing software for a variety of embedded systems quickly, efficiently and optimized.</a:t>
            </a:r>
          </a:p>
          <a:p>
            <a:r>
              <a:rPr lang="en-US" sz="1200" b="0" i="0" kern="1200" dirty="0">
                <a:solidFill>
                  <a:schemeClr val="tx1"/>
                </a:solidFill>
                <a:effectLst/>
                <a:latin typeface="Times" pitchFamily="18" charset="0"/>
                <a:ea typeface="+mn-ea"/>
                <a:cs typeface="+mn-cs"/>
              </a:rPr>
              <a:t> </a:t>
            </a:r>
            <a:r>
              <a:rPr lang="en-US" sz="1200" b="0" i="0" u="none" strike="noStrike" kern="1200" dirty="0">
                <a:solidFill>
                  <a:schemeClr val="tx1"/>
                </a:solidFill>
                <a:effectLst/>
                <a:latin typeface="Times" pitchFamily="18" charset="0"/>
                <a:ea typeface="+mn-ea"/>
                <a:cs typeface="+mn-cs"/>
              </a:rPr>
              <a:t>The development platform components include a host machine, a development environment to write and test code in. </a:t>
            </a:r>
            <a:r>
              <a:rPr lang="en-US" sz="1200" b="0" i="0" kern="1200" dirty="0">
                <a:solidFill>
                  <a:schemeClr val="tx1"/>
                </a:solidFill>
                <a:effectLst/>
                <a:latin typeface="Times" pitchFamily="18" charset="0"/>
                <a:ea typeface="+mn-ea"/>
                <a:cs typeface="+mn-cs"/>
              </a:rPr>
              <a:t> </a:t>
            </a:r>
            <a:r>
              <a:rPr lang="en-US" sz="1200" b="0" i="0" u="none" strike="noStrike" kern="1200" dirty="0">
                <a:solidFill>
                  <a:schemeClr val="tx1"/>
                </a:solidFill>
                <a:effectLst/>
                <a:latin typeface="Times" pitchFamily="18" charset="0"/>
                <a:ea typeface="+mn-ea"/>
                <a:cs typeface="+mn-cs"/>
              </a:rPr>
              <a:t>A compiler toolchain to generate designs, development kits to integrate with, and</a:t>
            </a:r>
            <a:r>
              <a:rPr lang="en-US" sz="1200" b="0" i="0" kern="1200" dirty="0">
                <a:solidFill>
                  <a:schemeClr val="tx1"/>
                </a:solidFill>
                <a:effectLst/>
                <a:latin typeface="Times" pitchFamily="18" charset="0"/>
                <a:ea typeface="+mn-ea"/>
                <a:cs typeface="+mn-cs"/>
              </a:rPr>
              <a:t> </a:t>
            </a:r>
            <a:r>
              <a:rPr lang="en-US" sz="1200" b="0" i="0" u="none" strike="noStrike" kern="1200" dirty="0">
                <a:solidFill>
                  <a:schemeClr val="tx1"/>
                </a:solidFill>
                <a:effectLst/>
                <a:latin typeface="Times" pitchFamily="18" charset="0"/>
                <a:ea typeface="+mn-ea"/>
                <a:cs typeface="+mn-cs"/>
              </a:rPr>
              <a:t>version control to track software history. </a:t>
            </a:r>
            <a:r>
              <a:rPr lang="en-US" sz="1200" b="0" i="0" kern="1200" dirty="0">
                <a:solidFill>
                  <a:schemeClr val="tx1"/>
                </a:solidFill>
                <a:effectLst/>
                <a:latin typeface="Times" pitchFamily="18" charset="0"/>
                <a:ea typeface="+mn-ea"/>
                <a:cs typeface="+mn-cs"/>
              </a:rPr>
              <a:t> </a:t>
            </a:r>
            <a:r>
              <a:rPr lang="en-US" sz="1200" b="0" i="0" u="none" strike="noStrike" kern="1200" dirty="0">
                <a:solidFill>
                  <a:schemeClr val="tx1"/>
                </a:solidFill>
                <a:effectLst/>
                <a:latin typeface="Times" pitchFamily="18" charset="0"/>
                <a:ea typeface="+mn-ea"/>
                <a:cs typeface="+mn-cs"/>
              </a:rPr>
              <a:t>A software engineer interacts with all of these components usually on a daily basis. </a:t>
            </a:r>
            <a:r>
              <a:rPr lang="en-US" sz="1200" b="0" i="0" kern="1200" dirty="0">
                <a:solidFill>
                  <a:schemeClr val="tx1"/>
                </a:solidFill>
                <a:effectLst/>
                <a:latin typeface="Times" pitchFamily="18" charset="0"/>
                <a:ea typeface="+mn-ea"/>
                <a:cs typeface="+mn-cs"/>
              </a:rPr>
              <a:t> </a:t>
            </a:r>
            <a:r>
              <a:rPr lang="en-US" sz="1200" b="0" i="0" u="none" strike="noStrike" kern="1200" dirty="0">
                <a:solidFill>
                  <a:schemeClr val="tx1"/>
                </a:solidFill>
                <a:effectLst/>
                <a:latin typeface="Times" pitchFamily="18" charset="0"/>
                <a:ea typeface="+mn-ea"/>
                <a:cs typeface="+mn-cs"/>
              </a:rPr>
              <a:t>With in-depth practice and conceptual understanding of utilizing our embedded systems development environment. </a:t>
            </a:r>
            <a:r>
              <a:rPr lang="en-US" sz="1200" b="0" i="0" kern="1200" dirty="0">
                <a:solidFill>
                  <a:schemeClr val="tx1"/>
                </a:solidFill>
                <a:effectLst/>
                <a:latin typeface="Times" pitchFamily="18" charset="0"/>
                <a:ea typeface="+mn-ea"/>
                <a:cs typeface="+mn-cs"/>
              </a:rPr>
              <a:t> </a:t>
            </a:r>
            <a:r>
              <a:rPr lang="en-US" sz="1200" b="0" i="0" u="none" strike="noStrike" kern="1200" dirty="0">
                <a:solidFill>
                  <a:schemeClr val="tx1"/>
                </a:solidFill>
                <a:effectLst/>
                <a:latin typeface="Times" pitchFamily="18" charset="0"/>
                <a:ea typeface="+mn-ea"/>
                <a:cs typeface="+mn-cs"/>
              </a:rPr>
              <a:t>You can easily set up, apply tools and start coding for many embedded platforms.</a:t>
            </a:r>
          </a:p>
          <a:p>
            <a:r>
              <a:rPr lang="en-US" sz="1200" b="0" i="0" kern="1200" dirty="0">
                <a:solidFill>
                  <a:schemeClr val="tx1"/>
                </a:solidFill>
                <a:effectLst/>
                <a:latin typeface="Times" pitchFamily="18" charset="0"/>
                <a:ea typeface="+mn-ea"/>
                <a:cs typeface="+mn-cs"/>
              </a:rPr>
              <a:t> </a:t>
            </a:r>
            <a:endParaRPr lang="en-US" dirty="0"/>
          </a:p>
        </p:txBody>
      </p:sp>
      <p:sp>
        <p:nvSpPr>
          <p:cNvPr id="4" name="Segnaposto numero diapositiva 3"/>
          <p:cNvSpPr>
            <a:spLocks noGrp="1"/>
          </p:cNvSpPr>
          <p:nvPr>
            <p:ph type="sldNum" sz="quarter" idx="10"/>
          </p:nvPr>
        </p:nvSpPr>
        <p:spPr/>
        <p:txBody>
          <a:bodyPr/>
          <a:lstStyle/>
          <a:p>
            <a:pPr>
              <a:defRPr/>
            </a:pPr>
            <a:fld id="{126DEB8C-473F-4E5A-BD3E-D267BEE35F06}" type="slidenum">
              <a:rPr lang="it-IT" smtClean="0"/>
              <a:pPr>
                <a:defRPr/>
              </a:pPr>
              <a:t>5</a:t>
            </a:fld>
            <a:endParaRPr lang="it-IT"/>
          </a:p>
        </p:txBody>
      </p:sp>
    </p:spTree>
    <p:extLst>
      <p:ext uri="{BB962C8B-B14F-4D97-AF65-F5344CB8AC3E}">
        <p14:creationId xmlns:p14="http://schemas.microsoft.com/office/powerpoint/2010/main" val="26898602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dirty="0">
                <a:solidFill>
                  <a:schemeClr val="tx1"/>
                </a:solidFill>
                <a:effectLst/>
                <a:latin typeface="Times" pitchFamily="18" charset="0"/>
                <a:ea typeface="+mn-ea"/>
                <a:cs typeface="+mn-cs"/>
              </a:rPr>
              <a:t>The target embedded system will likely use </a:t>
            </a:r>
            <a:r>
              <a:rPr lang="en-US" sz="1200" b="0" i="0" kern="1200" dirty="0">
                <a:solidFill>
                  <a:schemeClr val="tx1"/>
                </a:solidFill>
                <a:effectLst/>
                <a:latin typeface="Times" pitchFamily="18" charset="0"/>
                <a:ea typeface="+mn-ea"/>
                <a:cs typeface="+mn-cs"/>
              </a:rPr>
              <a:t> </a:t>
            </a:r>
            <a:r>
              <a:rPr lang="en-US" sz="1200" b="0" i="0" u="none" strike="noStrike" kern="1200" dirty="0">
                <a:solidFill>
                  <a:schemeClr val="tx1"/>
                </a:solidFill>
                <a:effectLst/>
                <a:latin typeface="Times" pitchFamily="18" charset="0"/>
                <a:ea typeface="+mn-ea"/>
                <a:cs typeface="+mn-cs"/>
              </a:rPr>
              <a:t>printed circuit board technology, or PCBs.</a:t>
            </a:r>
            <a:r>
              <a:rPr lang="en-US" sz="1200" b="0" i="0" kern="1200" dirty="0">
                <a:solidFill>
                  <a:schemeClr val="tx1"/>
                </a:solidFill>
                <a:effectLst/>
                <a:latin typeface="Times" pitchFamily="18" charset="0"/>
                <a:ea typeface="+mn-ea"/>
                <a:cs typeface="+mn-cs"/>
              </a:rPr>
              <a:t>  </a:t>
            </a:r>
            <a:r>
              <a:rPr lang="en-US" sz="1200" b="0" i="0" u="none" strike="noStrike" kern="1200" dirty="0">
                <a:solidFill>
                  <a:schemeClr val="tx1"/>
                </a:solidFill>
                <a:effectLst/>
                <a:latin typeface="Times" pitchFamily="18" charset="0"/>
                <a:ea typeface="+mn-ea"/>
                <a:cs typeface="+mn-cs"/>
              </a:rPr>
              <a:t>It interconnects many integrated circuits and passive developments that all have been soldered on to the board. </a:t>
            </a:r>
            <a:r>
              <a:rPr lang="en-US" sz="1200" b="0" i="0" kern="1200" dirty="0">
                <a:solidFill>
                  <a:schemeClr val="tx1"/>
                </a:solidFill>
                <a:effectLst/>
                <a:latin typeface="Times" pitchFamily="18" charset="0"/>
                <a:ea typeface="+mn-ea"/>
                <a:cs typeface="+mn-cs"/>
              </a:rPr>
              <a:t> </a:t>
            </a:r>
            <a:r>
              <a:rPr lang="en-US" sz="1200" b="0" i="0" u="sng" kern="1200" dirty="0">
                <a:solidFill>
                  <a:schemeClr val="tx1"/>
                </a:solidFill>
                <a:effectLst/>
                <a:latin typeface="Times" pitchFamily="18" charset="0"/>
                <a:ea typeface="+mn-ea"/>
                <a:cs typeface="+mn-cs"/>
              </a:rPr>
              <a:t>This includes your processor and your power </a:t>
            </a:r>
            <a:r>
              <a:rPr lang="en-US" sz="1200" b="0" i="0" u="none" kern="1200" dirty="0">
                <a:solidFill>
                  <a:schemeClr val="tx1"/>
                </a:solidFill>
                <a:effectLst/>
                <a:latin typeface="Times" pitchFamily="18" charset="0"/>
                <a:ea typeface="+mn-ea"/>
                <a:cs typeface="+mn-cs"/>
              </a:rPr>
              <a:t>converters.</a:t>
            </a:r>
            <a:r>
              <a:rPr lang="en-US" sz="1200" b="0" i="0" u="none" kern="1200" baseline="0" dirty="0">
                <a:solidFill>
                  <a:schemeClr val="tx1"/>
                </a:solidFill>
                <a:effectLst/>
                <a:latin typeface="Times" pitchFamily="18" charset="0"/>
                <a:ea typeface="+mn-ea"/>
                <a:cs typeface="+mn-cs"/>
              </a:rPr>
              <a:t> </a:t>
            </a:r>
          </a:p>
          <a:p>
            <a:r>
              <a:rPr lang="en-US" sz="1200" b="0" i="0" u="none" kern="1200" baseline="0" dirty="0">
                <a:solidFill>
                  <a:schemeClr val="tx1"/>
                </a:solidFill>
                <a:effectLst/>
                <a:latin typeface="Times" pitchFamily="18" charset="0"/>
                <a:ea typeface="+mn-ea"/>
                <a:cs typeface="+mn-cs"/>
              </a:rPr>
              <a:t>E</a:t>
            </a:r>
            <a:r>
              <a:rPr lang="en-US" sz="1200" b="0" i="0" u="none" strike="noStrike" kern="1200" dirty="0">
                <a:solidFill>
                  <a:schemeClr val="tx1"/>
                </a:solidFill>
                <a:effectLst/>
                <a:latin typeface="Times" pitchFamily="18" charset="0"/>
                <a:ea typeface="+mn-ea"/>
                <a:cs typeface="+mn-cs"/>
              </a:rPr>
              <a:t>xternal programmers are connected to the embedded systems processor,</a:t>
            </a:r>
            <a:r>
              <a:rPr lang="en-US" sz="1200" b="0" i="0" kern="1200" dirty="0">
                <a:solidFill>
                  <a:schemeClr val="tx1"/>
                </a:solidFill>
                <a:effectLst/>
                <a:latin typeface="Times" pitchFamily="18" charset="0"/>
                <a:ea typeface="+mn-ea"/>
                <a:cs typeface="+mn-cs"/>
              </a:rPr>
              <a:t> </a:t>
            </a:r>
            <a:r>
              <a:rPr lang="en-US" sz="1200" b="0" i="0" u="none" strike="noStrike" kern="1200" dirty="0">
                <a:solidFill>
                  <a:schemeClr val="tx1"/>
                </a:solidFill>
                <a:effectLst/>
                <a:latin typeface="Times" pitchFamily="18" charset="0"/>
                <a:ea typeface="+mn-ea"/>
                <a:cs typeface="+mn-cs"/>
              </a:rPr>
              <a:t>in order to install a target application into the internal memory. Modern designs have begun to integrate extra onboard programmer debugger</a:t>
            </a:r>
            <a:r>
              <a:rPr lang="en-US" sz="1200" b="0" i="0" kern="1200" dirty="0">
                <a:solidFill>
                  <a:schemeClr val="tx1"/>
                </a:solidFill>
                <a:effectLst/>
                <a:latin typeface="Times" pitchFamily="18" charset="0"/>
                <a:ea typeface="+mn-ea"/>
                <a:cs typeface="+mn-cs"/>
              </a:rPr>
              <a:t> </a:t>
            </a:r>
            <a:r>
              <a:rPr lang="en-US" sz="1200" b="0" i="0" u="none" strike="noStrike" kern="1200" dirty="0">
                <a:solidFill>
                  <a:schemeClr val="tx1"/>
                </a:solidFill>
                <a:effectLst/>
                <a:latin typeface="Times" pitchFamily="18" charset="0"/>
                <a:ea typeface="+mn-ea"/>
                <a:cs typeface="+mn-cs"/>
              </a:rPr>
              <a:t>hardware to simplify this process.</a:t>
            </a:r>
          </a:p>
          <a:p>
            <a:r>
              <a:rPr lang="en-US" sz="1200" b="0" i="0" u="none" strike="noStrike" kern="1200" dirty="0">
                <a:solidFill>
                  <a:schemeClr val="tx1"/>
                </a:solidFill>
                <a:effectLst/>
                <a:latin typeface="Times" pitchFamily="18" charset="0"/>
                <a:ea typeface="+mn-ea"/>
                <a:cs typeface="+mn-cs"/>
              </a:rPr>
              <a:t>A host machine is responsible for developing and compiling and coordinate the install which is equally as important as development of the PCB itself. The host machine is where your software files live.</a:t>
            </a:r>
            <a:r>
              <a:rPr lang="en-US" sz="1200" b="0" i="0" kern="1200" dirty="0">
                <a:solidFill>
                  <a:schemeClr val="tx1"/>
                </a:solidFill>
                <a:effectLst/>
                <a:latin typeface="Times" pitchFamily="18" charset="0"/>
                <a:ea typeface="+mn-ea"/>
                <a:cs typeface="+mn-cs"/>
              </a:rPr>
              <a:t> </a:t>
            </a:r>
            <a:endParaRPr lang="en-US" sz="1200" b="0" i="0" u="none" strike="noStrike" kern="1200" dirty="0">
              <a:solidFill>
                <a:schemeClr val="tx1"/>
              </a:solidFill>
              <a:effectLst/>
              <a:latin typeface="Times" pitchFamily="18" charset="0"/>
              <a:ea typeface="+mn-ea"/>
              <a:cs typeface="+mn-cs"/>
            </a:endParaRPr>
          </a:p>
          <a:p>
            <a:endParaRPr lang="en-US" dirty="0"/>
          </a:p>
        </p:txBody>
      </p:sp>
      <p:sp>
        <p:nvSpPr>
          <p:cNvPr id="4" name="Segnaposto numero diapositiva 3"/>
          <p:cNvSpPr>
            <a:spLocks noGrp="1"/>
          </p:cNvSpPr>
          <p:nvPr>
            <p:ph type="sldNum" sz="quarter" idx="10"/>
          </p:nvPr>
        </p:nvSpPr>
        <p:spPr/>
        <p:txBody>
          <a:bodyPr/>
          <a:lstStyle/>
          <a:p>
            <a:pPr>
              <a:defRPr/>
            </a:pPr>
            <a:fld id="{126DEB8C-473F-4E5A-BD3E-D267BEE35F06}" type="slidenum">
              <a:rPr lang="it-IT" smtClean="0"/>
              <a:pPr>
                <a:defRPr/>
              </a:pPr>
              <a:t>6</a:t>
            </a:fld>
            <a:endParaRPr lang="it-IT"/>
          </a:p>
        </p:txBody>
      </p:sp>
    </p:spTree>
    <p:extLst>
      <p:ext uri="{BB962C8B-B14F-4D97-AF65-F5344CB8AC3E}">
        <p14:creationId xmlns:p14="http://schemas.microsoft.com/office/powerpoint/2010/main" val="3275940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 The processor of the microcontroller is called the CPU or the Central Processing Unit. This is a piece of hardware that runs our software by fetching and executing assembling instructions from memory.</a:t>
            </a:r>
          </a:p>
          <a:p>
            <a:r>
              <a:rPr lang="en-US" dirty="0"/>
              <a:t> This instructions perform </a:t>
            </a:r>
            <a:r>
              <a:rPr lang="en-US" dirty="0" err="1"/>
              <a:t>mathologic</a:t>
            </a:r>
            <a:r>
              <a:rPr lang="en-US" dirty="0"/>
              <a:t> operations as well as coordinating data movement. </a:t>
            </a:r>
            <a:r>
              <a:rPr lang="en-US" sz="1200" b="0" i="0" u="none" strike="noStrike" kern="1200" dirty="0">
                <a:solidFill>
                  <a:schemeClr val="tx1"/>
                </a:solidFill>
                <a:effectLst/>
                <a:latin typeface="Times" pitchFamily="18" charset="0"/>
                <a:ea typeface="+mn-ea"/>
                <a:cs typeface="+mn-cs"/>
              </a:rPr>
              <a:t>CPU has many sub components with many responsibilities. </a:t>
            </a:r>
            <a:r>
              <a:rPr lang="en-US" sz="1200" b="0" i="0" kern="1200" dirty="0">
                <a:solidFill>
                  <a:schemeClr val="tx1"/>
                </a:solidFill>
                <a:effectLst/>
                <a:latin typeface="Times" pitchFamily="18" charset="0"/>
                <a:ea typeface="+mn-ea"/>
                <a:cs typeface="+mn-cs"/>
              </a:rPr>
              <a:t> </a:t>
            </a:r>
            <a:r>
              <a:rPr lang="en-US" sz="1200" b="0" i="0" u="none" strike="noStrike" kern="1200" dirty="0">
                <a:solidFill>
                  <a:schemeClr val="tx1"/>
                </a:solidFill>
                <a:effectLst/>
                <a:latin typeface="Times" pitchFamily="18" charset="0"/>
                <a:ea typeface="+mn-ea"/>
                <a:cs typeface="+mn-cs"/>
              </a:rPr>
              <a:t>Many registers general purpose and special purpose.</a:t>
            </a:r>
          </a:p>
          <a:p>
            <a:r>
              <a:rPr lang="en-US" sz="1200" b="0" i="0" kern="1200" dirty="0">
                <a:solidFill>
                  <a:schemeClr val="tx1"/>
                </a:solidFill>
                <a:effectLst/>
                <a:latin typeface="Times" pitchFamily="18" charset="0"/>
                <a:ea typeface="+mn-ea"/>
                <a:cs typeface="+mn-cs"/>
              </a:rPr>
              <a:t> </a:t>
            </a:r>
            <a:r>
              <a:rPr lang="en-US" sz="1200" b="0" i="0" u="none" strike="noStrike" kern="1200" dirty="0">
                <a:solidFill>
                  <a:schemeClr val="tx1"/>
                </a:solidFill>
                <a:effectLst/>
                <a:latin typeface="Times" pitchFamily="18" charset="0"/>
                <a:ea typeface="+mn-ea"/>
                <a:cs typeface="+mn-cs"/>
              </a:rPr>
              <a:t>Store operations data and systems state. An Arithmetic Logic Unit (ALU), performs the fundamental low level assembly operations, an Interrupt Controller coordinates a synchronize events requests of the processor. Lastly, eventually a Debug interface is used to help troubleshoot and store programs. </a:t>
            </a:r>
          </a:p>
          <a:p>
            <a:r>
              <a:rPr lang="en-US" sz="1200" b="0" i="0" kern="1200" dirty="0">
                <a:solidFill>
                  <a:schemeClr val="tx1"/>
                </a:solidFill>
                <a:effectLst/>
                <a:latin typeface="Times" pitchFamily="18" charset="0"/>
                <a:ea typeface="+mn-ea"/>
                <a:cs typeface="+mn-cs"/>
              </a:rPr>
              <a:t> </a:t>
            </a:r>
            <a:endParaRPr lang="en-US" dirty="0"/>
          </a:p>
          <a:p>
            <a:endParaRPr lang="en-US" dirty="0"/>
          </a:p>
        </p:txBody>
      </p:sp>
      <p:sp>
        <p:nvSpPr>
          <p:cNvPr id="4" name="Segnaposto numero diapositiva 3"/>
          <p:cNvSpPr>
            <a:spLocks noGrp="1"/>
          </p:cNvSpPr>
          <p:nvPr>
            <p:ph type="sldNum" sz="quarter" idx="10"/>
          </p:nvPr>
        </p:nvSpPr>
        <p:spPr/>
        <p:txBody>
          <a:bodyPr/>
          <a:lstStyle/>
          <a:p>
            <a:pPr>
              <a:defRPr/>
            </a:pPr>
            <a:fld id="{126DEB8C-473F-4E5A-BD3E-D267BEE35F06}" type="slidenum">
              <a:rPr lang="it-IT" smtClean="0"/>
              <a:pPr>
                <a:defRPr/>
              </a:pPr>
              <a:t>8</a:t>
            </a:fld>
            <a:endParaRPr lang="it-IT"/>
          </a:p>
        </p:txBody>
      </p:sp>
    </p:spTree>
    <p:extLst>
      <p:ext uri="{BB962C8B-B14F-4D97-AF65-F5344CB8AC3E}">
        <p14:creationId xmlns:p14="http://schemas.microsoft.com/office/powerpoint/2010/main" val="861792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In contrast with CISC (complex instruction set computer), over which are based intel and AMD microcontrollers</a:t>
            </a:r>
          </a:p>
        </p:txBody>
      </p:sp>
      <p:sp>
        <p:nvSpPr>
          <p:cNvPr id="4" name="Segnaposto numero diapositiva 3"/>
          <p:cNvSpPr>
            <a:spLocks noGrp="1"/>
          </p:cNvSpPr>
          <p:nvPr>
            <p:ph type="sldNum" sz="quarter" idx="10"/>
          </p:nvPr>
        </p:nvSpPr>
        <p:spPr/>
        <p:txBody>
          <a:bodyPr/>
          <a:lstStyle/>
          <a:p>
            <a:pPr>
              <a:defRPr/>
            </a:pPr>
            <a:fld id="{126DEB8C-473F-4E5A-BD3E-D267BEE35F06}" type="slidenum">
              <a:rPr lang="it-IT" smtClean="0"/>
              <a:pPr>
                <a:defRPr/>
              </a:pPr>
              <a:t>13</a:t>
            </a:fld>
            <a:endParaRPr lang="it-IT"/>
          </a:p>
        </p:txBody>
      </p:sp>
    </p:spTree>
    <p:extLst>
      <p:ext uri="{BB962C8B-B14F-4D97-AF65-F5344CB8AC3E}">
        <p14:creationId xmlns:p14="http://schemas.microsoft.com/office/powerpoint/2010/main" val="723417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NVIC = Nested Vector Interrupt Controller</a:t>
            </a:r>
          </a:p>
        </p:txBody>
      </p:sp>
      <p:sp>
        <p:nvSpPr>
          <p:cNvPr id="4" name="Segnaposto numero diapositiva 3"/>
          <p:cNvSpPr>
            <a:spLocks noGrp="1"/>
          </p:cNvSpPr>
          <p:nvPr>
            <p:ph type="sldNum" sz="quarter" idx="10"/>
          </p:nvPr>
        </p:nvSpPr>
        <p:spPr/>
        <p:txBody>
          <a:bodyPr/>
          <a:lstStyle/>
          <a:p>
            <a:pPr>
              <a:defRPr/>
            </a:pPr>
            <a:fld id="{126DEB8C-473F-4E5A-BD3E-D267BEE35F06}" type="slidenum">
              <a:rPr lang="it-IT" smtClean="0"/>
              <a:pPr>
                <a:defRPr/>
              </a:pPr>
              <a:t>17</a:t>
            </a:fld>
            <a:endParaRPr lang="it-IT"/>
          </a:p>
        </p:txBody>
      </p:sp>
    </p:spTree>
    <p:extLst>
      <p:ext uri="{BB962C8B-B14F-4D97-AF65-F5344CB8AC3E}">
        <p14:creationId xmlns:p14="http://schemas.microsoft.com/office/powerpoint/2010/main" val="41432808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pic>
        <p:nvPicPr>
          <p:cNvPr id="2" name="Picture 66" descr="G:\power_point\intranet\point02\img\bg.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50350" cy="600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15"/>
          <p:cNvSpPr>
            <a:spLocks noChangeArrowheads="1"/>
          </p:cNvSpPr>
          <p:nvPr/>
        </p:nvSpPr>
        <p:spPr bwMode="auto">
          <a:xfrm>
            <a:off x="0" y="0"/>
            <a:ext cx="9169400" cy="687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20000"/>
              </a:spcBef>
              <a:spcAft>
                <a:spcPct val="0"/>
              </a:spcAft>
              <a:defRPr sz="2400">
                <a:solidFill>
                  <a:schemeClr val="tx1"/>
                </a:solidFill>
                <a:latin typeface="Arial" charset="0"/>
              </a:defRPr>
            </a:lvl6pPr>
            <a:lvl7pPr marL="2971800" indent="-228600" eaLnBrk="0" fontAlgn="base" hangingPunct="0">
              <a:spcBef>
                <a:spcPct val="20000"/>
              </a:spcBef>
              <a:spcAft>
                <a:spcPct val="0"/>
              </a:spcAft>
              <a:defRPr sz="2400">
                <a:solidFill>
                  <a:schemeClr val="tx1"/>
                </a:solidFill>
                <a:latin typeface="Arial" charset="0"/>
              </a:defRPr>
            </a:lvl7pPr>
            <a:lvl8pPr marL="3429000" indent="-228600" eaLnBrk="0" fontAlgn="base" hangingPunct="0">
              <a:spcBef>
                <a:spcPct val="20000"/>
              </a:spcBef>
              <a:spcAft>
                <a:spcPct val="0"/>
              </a:spcAft>
              <a:defRPr sz="2400">
                <a:solidFill>
                  <a:schemeClr val="tx1"/>
                </a:solidFill>
                <a:latin typeface="Arial" charset="0"/>
              </a:defRPr>
            </a:lvl8pPr>
            <a:lvl9pPr marL="3886200" indent="-228600" eaLnBrk="0" fontAlgn="base" hangingPunct="0">
              <a:spcBef>
                <a:spcPct val="20000"/>
              </a:spcBef>
              <a:spcAft>
                <a:spcPct val="0"/>
              </a:spcAft>
              <a:defRPr sz="2400">
                <a:solidFill>
                  <a:schemeClr val="tx1"/>
                </a:solidFill>
                <a:latin typeface="Arial" charset="0"/>
              </a:defRPr>
            </a:lvl9pPr>
          </a:lstStyle>
          <a:p>
            <a:pPr>
              <a:defRPr/>
            </a:pPr>
            <a:endParaRPr lang="en-US" altLang="it-IT"/>
          </a:p>
        </p:txBody>
      </p:sp>
      <p:sp>
        <p:nvSpPr>
          <p:cNvPr id="4" name="Rectangle 70"/>
          <p:cNvSpPr>
            <a:spLocks noChangeArrowheads="1"/>
          </p:cNvSpPr>
          <p:nvPr userDrawn="1"/>
        </p:nvSpPr>
        <p:spPr bwMode="auto">
          <a:xfrm>
            <a:off x="571500" y="4929188"/>
            <a:ext cx="812800" cy="1066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20000"/>
              </a:spcBef>
              <a:spcAft>
                <a:spcPct val="0"/>
              </a:spcAft>
              <a:defRPr sz="2400">
                <a:solidFill>
                  <a:schemeClr val="tx1"/>
                </a:solidFill>
                <a:latin typeface="Arial" charset="0"/>
              </a:defRPr>
            </a:lvl6pPr>
            <a:lvl7pPr marL="2971800" indent="-228600" eaLnBrk="0" fontAlgn="base" hangingPunct="0">
              <a:spcBef>
                <a:spcPct val="20000"/>
              </a:spcBef>
              <a:spcAft>
                <a:spcPct val="0"/>
              </a:spcAft>
              <a:defRPr sz="2400">
                <a:solidFill>
                  <a:schemeClr val="tx1"/>
                </a:solidFill>
                <a:latin typeface="Arial" charset="0"/>
              </a:defRPr>
            </a:lvl7pPr>
            <a:lvl8pPr marL="3429000" indent="-228600" eaLnBrk="0" fontAlgn="base" hangingPunct="0">
              <a:spcBef>
                <a:spcPct val="20000"/>
              </a:spcBef>
              <a:spcAft>
                <a:spcPct val="0"/>
              </a:spcAft>
              <a:defRPr sz="2400">
                <a:solidFill>
                  <a:schemeClr val="tx1"/>
                </a:solidFill>
                <a:latin typeface="Arial" charset="0"/>
              </a:defRPr>
            </a:lvl8pPr>
            <a:lvl9pPr marL="3886200" indent="-228600" eaLnBrk="0" fontAlgn="base" hangingPunct="0">
              <a:spcBef>
                <a:spcPct val="20000"/>
              </a:spcBef>
              <a:spcAft>
                <a:spcPct val="0"/>
              </a:spcAft>
              <a:defRPr sz="2400">
                <a:solidFill>
                  <a:schemeClr val="tx1"/>
                </a:solidFill>
                <a:latin typeface="Arial" charset="0"/>
              </a:defRPr>
            </a:lvl9pPr>
          </a:lstStyle>
          <a:p>
            <a:pPr>
              <a:defRPr/>
            </a:pPr>
            <a:endParaRPr lang="en-US" altLang="it-IT"/>
          </a:p>
        </p:txBody>
      </p:sp>
      <p:grpSp>
        <p:nvGrpSpPr>
          <p:cNvPr id="5" name="Gruppo 14"/>
          <p:cNvGrpSpPr>
            <a:grpSpLocks/>
          </p:cNvGrpSpPr>
          <p:nvPr userDrawn="1"/>
        </p:nvGrpSpPr>
        <p:grpSpPr bwMode="auto">
          <a:xfrm>
            <a:off x="3143250" y="214313"/>
            <a:ext cx="2857500" cy="1414462"/>
            <a:chOff x="4857752" y="5143512"/>
            <a:chExt cx="3000361" cy="1468756"/>
          </a:xfrm>
        </p:grpSpPr>
        <p:sp>
          <p:nvSpPr>
            <p:cNvPr id="6" name="Rectangle 70"/>
            <p:cNvSpPr>
              <a:spLocks noChangeArrowheads="1"/>
            </p:cNvSpPr>
            <p:nvPr userDrawn="1"/>
          </p:nvSpPr>
          <p:spPr bwMode="auto">
            <a:xfrm>
              <a:off x="4857752" y="5143512"/>
              <a:ext cx="2992027" cy="14687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20000"/>
                </a:spcBef>
                <a:spcAft>
                  <a:spcPct val="0"/>
                </a:spcAft>
                <a:defRPr sz="2400">
                  <a:solidFill>
                    <a:schemeClr val="tx1"/>
                  </a:solidFill>
                  <a:latin typeface="Arial" charset="0"/>
                </a:defRPr>
              </a:lvl6pPr>
              <a:lvl7pPr marL="2971800" indent="-228600" eaLnBrk="0" fontAlgn="base" hangingPunct="0">
                <a:spcBef>
                  <a:spcPct val="20000"/>
                </a:spcBef>
                <a:spcAft>
                  <a:spcPct val="0"/>
                </a:spcAft>
                <a:defRPr sz="2400">
                  <a:solidFill>
                    <a:schemeClr val="tx1"/>
                  </a:solidFill>
                  <a:latin typeface="Arial" charset="0"/>
                </a:defRPr>
              </a:lvl7pPr>
              <a:lvl8pPr marL="3429000" indent="-228600" eaLnBrk="0" fontAlgn="base" hangingPunct="0">
                <a:spcBef>
                  <a:spcPct val="20000"/>
                </a:spcBef>
                <a:spcAft>
                  <a:spcPct val="0"/>
                </a:spcAft>
                <a:defRPr sz="2400">
                  <a:solidFill>
                    <a:schemeClr val="tx1"/>
                  </a:solidFill>
                  <a:latin typeface="Arial" charset="0"/>
                </a:defRPr>
              </a:lvl8pPr>
              <a:lvl9pPr marL="3886200" indent="-228600" eaLnBrk="0" fontAlgn="base" hangingPunct="0">
                <a:spcBef>
                  <a:spcPct val="20000"/>
                </a:spcBef>
                <a:spcAft>
                  <a:spcPct val="0"/>
                </a:spcAft>
                <a:defRPr sz="2400">
                  <a:solidFill>
                    <a:schemeClr val="tx1"/>
                  </a:solidFill>
                  <a:latin typeface="Arial" charset="0"/>
                </a:defRPr>
              </a:lvl9pPr>
            </a:lstStyle>
            <a:p>
              <a:pPr>
                <a:defRPr/>
              </a:pPr>
              <a:endParaRPr lang="en-US" altLang="it-IT"/>
            </a:p>
          </p:txBody>
        </p:sp>
        <p:pic>
          <p:nvPicPr>
            <p:cNvPr id="7" name="Picture 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857752" y="5143512"/>
              <a:ext cx="1428760" cy="1428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asellaDiTesto 19"/>
            <p:cNvSpPr txBox="1">
              <a:spLocks noChangeArrowheads="1"/>
            </p:cNvSpPr>
            <p:nvPr userDrawn="1"/>
          </p:nvSpPr>
          <p:spPr bwMode="auto">
            <a:xfrm>
              <a:off x="6207914" y="5217691"/>
              <a:ext cx="1650199" cy="1386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20000"/>
                </a:spcBef>
                <a:spcAft>
                  <a:spcPct val="0"/>
                </a:spcAft>
                <a:defRPr sz="2400">
                  <a:solidFill>
                    <a:schemeClr val="tx1"/>
                  </a:solidFill>
                  <a:latin typeface="Arial" charset="0"/>
                </a:defRPr>
              </a:lvl6pPr>
              <a:lvl7pPr marL="2971800" indent="-228600" eaLnBrk="0" fontAlgn="base" hangingPunct="0">
                <a:spcBef>
                  <a:spcPct val="20000"/>
                </a:spcBef>
                <a:spcAft>
                  <a:spcPct val="0"/>
                </a:spcAft>
                <a:defRPr sz="2400">
                  <a:solidFill>
                    <a:schemeClr val="tx1"/>
                  </a:solidFill>
                  <a:latin typeface="Arial" charset="0"/>
                </a:defRPr>
              </a:lvl7pPr>
              <a:lvl8pPr marL="3429000" indent="-228600" eaLnBrk="0" fontAlgn="base" hangingPunct="0">
                <a:spcBef>
                  <a:spcPct val="20000"/>
                </a:spcBef>
                <a:spcAft>
                  <a:spcPct val="0"/>
                </a:spcAft>
                <a:defRPr sz="2400">
                  <a:solidFill>
                    <a:schemeClr val="tx1"/>
                  </a:solidFill>
                  <a:latin typeface="Arial" charset="0"/>
                </a:defRPr>
              </a:lvl8pPr>
              <a:lvl9pPr marL="3886200" indent="-228600" eaLnBrk="0" fontAlgn="base" hangingPunct="0">
                <a:spcBef>
                  <a:spcPct val="20000"/>
                </a:spcBef>
                <a:spcAft>
                  <a:spcPct val="0"/>
                </a:spcAft>
                <a:defRPr sz="2400">
                  <a:solidFill>
                    <a:schemeClr val="tx1"/>
                  </a:solidFill>
                  <a:latin typeface="Arial" charset="0"/>
                </a:defRPr>
              </a:lvl9pPr>
            </a:lstStyle>
            <a:p>
              <a:pPr>
                <a:defRPr/>
              </a:pPr>
              <a:r>
                <a:rPr lang="it-IT" sz="1600" b="1">
                  <a:solidFill>
                    <a:srgbClr val="0066CC"/>
                  </a:solidFill>
                </a:rPr>
                <a:t>POLITECNICO </a:t>
              </a:r>
            </a:p>
            <a:p>
              <a:pPr>
                <a:defRPr/>
              </a:pPr>
              <a:r>
                <a:rPr lang="it-IT" sz="1600" b="1">
                  <a:solidFill>
                    <a:srgbClr val="0066CC"/>
                  </a:solidFill>
                </a:rPr>
                <a:t>DI MILANO</a:t>
              </a:r>
            </a:p>
            <a:p>
              <a:pPr>
                <a:defRPr/>
              </a:pPr>
              <a:endParaRPr lang="it-IT" sz="1200" b="1">
                <a:solidFill>
                  <a:srgbClr val="0066CC"/>
                </a:solidFill>
              </a:endParaRPr>
            </a:p>
            <a:p>
              <a:pPr>
                <a:defRPr/>
              </a:pPr>
              <a:endParaRPr lang="it-IT" sz="1200" b="1">
                <a:solidFill>
                  <a:srgbClr val="0066CC"/>
                </a:solidFill>
              </a:endParaRPr>
            </a:p>
            <a:p>
              <a:pPr>
                <a:defRPr/>
              </a:pPr>
              <a:r>
                <a:rPr lang="it-IT" sz="1400">
                  <a:solidFill>
                    <a:srgbClr val="0066CC"/>
                  </a:solidFill>
                </a:rPr>
                <a:t>www.polimi.it</a:t>
              </a:r>
            </a:p>
          </p:txBody>
        </p:sp>
      </p:grpSp>
      <p:sp>
        <p:nvSpPr>
          <p:cNvPr id="9" name="Rectangle 70"/>
          <p:cNvSpPr>
            <a:spLocks noChangeArrowheads="1"/>
          </p:cNvSpPr>
          <p:nvPr userDrawn="1"/>
        </p:nvSpPr>
        <p:spPr bwMode="auto">
          <a:xfrm>
            <a:off x="0" y="1785938"/>
            <a:ext cx="3000375" cy="714375"/>
          </a:xfrm>
          <a:prstGeom prst="rect">
            <a:avLst/>
          </a:prstGeom>
          <a:solidFill>
            <a:srgbClr val="003F6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20000"/>
              </a:spcBef>
              <a:spcAft>
                <a:spcPct val="0"/>
              </a:spcAft>
              <a:defRPr sz="2400">
                <a:solidFill>
                  <a:schemeClr val="tx1"/>
                </a:solidFill>
                <a:latin typeface="Arial" charset="0"/>
              </a:defRPr>
            </a:lvl6pPr>
            <a:lvl7pPr marL="2971800" indent="-228600" eaLnBrk="0" fontAlgn="base" hangingPunct="0">
              <a:spcBef>
                <a:spcPct val="20000"/>
              </a:spcBef>
              <a:spcAft>
                <a:spcPct val="0"/>
              </a:spcAft>
              <a:defRPr sz="2400">
                <a:solidFill>
                  <a:schemeClr val="tx1"/>
                </a:solidFill>
                <a:latin typeface="Arial" charset="0"/>
              </a:defRPr>
            </a:lvl7pPr>
            <a:lvl8pPr marL="3429000" indent="-228600" eaLnBrk="0" fontAlgn="base" hangingPunct="0">
              <a:spcBef>
                <a:spcPct val="20000"/>
              </a:spcBef>
              <a:spcAft>
                <a:spcPct val="0"/>
              </a:spcAft>
              <a:defRPr sz="2400">
                <a:solidFill>
                  <a:schemeClr val="tx1"/>
                </a:solidFill>
                <a:latin typeface="Arial" charset="0"/>
              </a:defRPr>
            </a:lvl8pPr>
            <a:lvl9pPr marL="3886200" indent="-228600" eaLnBrk="0" fontAlgn="base" hangingPunct="0">
              <a:spcBef>
                <a:spcPct val="20000"/>
              </a:spcBef>
              <a:spcAft>
                <a:spcPct val="0"/>
              </a:spcAft>
              <a:defRPr sz="2400">
                <a:solidFill>
                  <a:schemeClr val="tx1"/>
                </a:solidFill>
                <a:latin typeface="Arial" charset="0"/>
              </a:defRPr>
            </a:lvl9pPr>
          </a:lstStyle>
          <a:p>
            <a:pPr>
              <a:defRPr/>
            </a:pPr>
            <a:endParaRPr lang="en-US" altLang="it-IT"/>
          </a:p>
        </p:txBody>
      </p:sp>
      <p:sp>
        <p:nvSpPr>
          <p:cNvPr id="10" name="Rectangle 70"/>
          <p:cNvSpPr>
            <a:spLocks noChangeArrowheads="1"/>
          </p:cNvSpPr>
          <p:nvPr userDrawn="1"/>
        </p:nvSpPr>
        <p:spPr bwMode="auto">
          <a:xfrm>
            <a:off x="5135563" y="3429000"/>
            <a:ext cx="2544762" cy="754063"/>
          </a:xfrm>
          <a:prstGeom prst="rect">
            <a:avLst/>
          </a:prstGeom>
          <a:solidFill>
            <a:srgbClr val="004C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20000"/>
              </a:spcBef>
              <a:spcAft>
                <a:spcPct val="0"/>
              </a:spcAft>
              <a:defRPr sz="2400">
                <a:solidFill>
                  <a:schemeClr val="tx1"/>
                </a:solidFill>
                <a:latin typeface="Arial" charset="0"/>
              </a:defRPr>
            </a:lvl6pPr>
            <a:lvl7pPr marL="2971800" indent="-228600" eaLnBrk="0" fontAlgn="base" hangingPunct="0">
              <a:spcBef>
                <a:spcPct val="20000"/>
              </a:spcBef>
              <a:spcAft>
                <a:spcPct val="0"/>
              </a:spcAft>
              <a:defRPr sz="2400">
                <a:solidFill>
                  <a:schemeClr val="tx1"/>
                </a:solidFill>
                <a:latin typeface="Arial" charset="0"/>
              </a:defRPr>
            </a:lvl7pPr>
            <a:lvl8pPr marL="3429000" indent="-228600" eaLnBrk="0" fontAlgn="base" hangingPunct="0">
              <a:spcBef>
                <a:spcPct val="20000"/>
              </a:spcBef>
              <a:spcAft>
                <a:spcPct val="0"/>
              </a:spcAft>
              <a:defRPr sz="2400">
                <a:solidFill>
                  <a:schemeClr val="tx1"/>
                </a:solidFill>
                <a:latin typeface="Arial" charset="0"/>
              </a:defRPr>
            </a:lvl8pPr>
            <a:lvl9pPr marL="3886200" indent="-228600" eaLnBrk="0" fontAlgn="base" hangingPunct="0">
              <a:spcBef>
                <a:spcPct val="20000"/>
              </a:spcBef>
              <a:spcAft>
                <a:spcPct val="0"/>
              </a:spcAft>
              <a:defRPr sz="2400">
                <a:solidFill>
                  <a:schemeClr val="tx1"/>
                </a:solidFill>
                <a:latin typeface="Arial" charset="0"/>
              </a:defRPr>
            </a:lvl9pPr>
          </a:lstStyle>
          <a:p>
            <a:pPr>
              <a:defRPr/>
            </a:pPr>
            <a:endParaRPr lang="en-US" altLang="it-IT"/>
          </a:p>
        </p:txBody>
      </p:sp>
    </p:spTree>
    <p:extLst>
      <p:ext uri="{BB962C8B-B14F-4D97-AF65-F5344CB8AC3E}">
        <p14:creationId xmlns:p14="http://schemas.microsoft.com/office/powerpoint/2010/main" val="3088417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solidFill>
                  <a:srgbClr val="0066CC"/>
                </a:solidFill>
              </a:defRPr>
            </a:lvl1pPr>
          </a:lstStyle>
          <a:p>
            <a:r>
              <a:rPr lang="en-US" noProof="0" dirty="0"/>
              <a:t>Fare </a:t>
            </a:r>
            <a:r>
              <a:rPr lang="en-US" noProof="0" dirty="0" err="1"/>
              <a:t>clic</a:t>
            </a:r>
            <a:r>
              <a:rPr lang="en-US" noProof="0" dirty="0"/>
              <a:t> per </a:t>
            </a:r>
            <a:r>
              <a:rPr lang="en-US" noProof="0" dirty="0" err="1"/>
              <a:t>modificare</a:t>
            </a:r>
            <a:r>
              <a:rPr lang="en-US" noProof="0" dirty="0"/>
              <a:t> lo stile del </a:t>
            </a:r>
            <a:r>
              <a:rPr lang="en-US" noProof="0" dirty="0" err="1"/>
              <a:t>titolo</a:t>
            </a:r>
            <a:endParaRPr lang="en-US" noProof="0" dirty="0"/>
          </a:p>
        </p:txBody>
      </p:sp>
    </p:spTree>
    <p:extLst>
      <p:ext uri="{BB962C8B-B14F-4D97-AF65-F5344CB8AC3E}">
        <p14:creationId xmlns:p14="http://schemas.microsoft.com/office/powerpoint/2010/main" val="20562805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numero diapositiva 3"/>
          <p:cNvSpPr>
            <a:spLocks noGrp="1"/>
          </p:cNvSpPr>
          <p:nvPr>
            <p:ph type="sldNum" sz="quarter" idx="10"/>
          </p:nvPr>
        </p:nvSpPr>
        <p:spPr>
          <a:xfrm>
            <a:off x="8305800" y="2286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ltLang="it-IT"/>
              <a:t>13.</a:t>
            </a:r>
            <a:fld id="{382938D0-596F-4094-A365-706044D20E8A}" type="slidenum">
              <a:rPr lang="en-US" altLang="it-IT"/>
              <a:pPr/>
              <a:t>‹N›</a:t>
            </a:fld>
            <a:endParaRPr lang="en-US" altLang="it-IT"/>
          </a:p>
        </p:txBody>
      </p:sp>
    </p:spTree>
    <p:extLst>
      <p:ext uri="{BB962C8B-B14F-4D97-AF65-F5344CB8AC3E}">
        <p14:creationId xmlns:p14="http://schemas.microsoft.com/office/powerpoint/2010/main" val="7927196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78" descr="G:\power_point\intranet\point02\img\up.gif"/>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0"/>
            <a:ext cx="91440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19"/>
          <p:cNvSpPr>
            <a:spLocks noGrp="1" noChangeAspect="1" noChangeArrowheads="1"/>
          </p:cNvSpPr>
          <p:nvPr>
            <p:ph type="title"/>
          </p:nvPr>
        </p:nvSpPr>
        <p:spPr bwMode="auto">
          <a:xfrm>
            <a:off x="1216025" y="0"/>
            <a:ext cx="79279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it-IT" noProof="0" dirty="0" err="1"/>
              <a:t>Titolo</a:t>
            </a:r>
            <a:r>
              <a:rPr lang="it-IT" altLang="it-IT" dirty="0"/>
              <a:t> diapositiva</a:t>
            </a:r>
          </a:p>
        </p:txBody>
      </p:sp>
      <p:sp>
        <p:nvSpPr>
          <p:cNvPr id="1028" name="Rectangle 66"/>
          <p:cNvSpPr>
            <a:spLocks noGrp="1" noChangeArrowheads="1"/>
          </p:cNvSpPr>
          <p:nvPr>
            <p:ph type="body" idx="1"/>
          </p:nvPr>
        </p:nvSpPr>
        <p:spPr bwMode="auto">
          <a:xfrm>
            <a:off x="500063" y="857250"/>
            <a:ext cx="8358187" cy="550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it-IT" noProof="0" dirty="0"/>
              <a:t>Fare </a:t>
            </a:r>
            <a:r>
              <a:rPr lang="en-US" altLang="it-IT" noProof="0" dirty="0" err="1"/>
              <a:t>clic</a:t>
            </a:r>
            <a:r>
              <a:rPr lang="en-US" altLang="it-IT" noProof="0" dirty="0"/>
              <a:t> per </a:t>
            </a:r>
            <a:r>
              <a:rPr lang="en-US" altLang="it-IT" noProof="0" dirty="0" err="1"/>
              <a:t>modificare</a:t>
            </a:r>
            <a:r>
              <a:rPr lang="en-US" altLang="it-IT" noProof="0" dirty="0"/>
              <a:t> </a:t>
            </a:r>
            <a:r>
              <a:rPr lang="en-US" altLang="it-IT" noProof="0" dirty="0" err="1"/>
              <a:t>il</a:t>
            </a:r>
            <a:r>
              <a:rPr lang="en-US" altLang="it-IT" noProof="0" dirty="0"/>
              <a:t> </a:t>
            </a:r>
            <a:r>
              <a:rPr lang="en-US" altLang="it-IT" noProof="0" dirty="0" err="1"/>
              <a:t>testo</a:t>
            </a:r>
            <a:endParaRPr lang="en-US" altLang="it-IT" noProof="0" dirty="0"/>
          </a:p>
          <a:p>
            <a:pPr lvl="1"/>
            <a:r>
              <a:rPr lang="en-US" altLang="it-IT" noProof="0" dirty="0" err="1"/>
              <a:t>Testo</a:t>
            </a:r>
            <a:endParaRPr lang="en-US" altLang="it-IT" noProof="0" dirty="0"/>
          </a:p>
          <a:p>
            <a:pPr lvl="2"/>
            <a:r>
              <a:rPr lang="en-US" altLang="it-IT" noProof="0" dirty="0" err="1"/>
              <a:t>Testo</a:t>
            </a:r>
            <a:endParaRPr lang="en-US" altLang="it-IT" noProof="0" dirty="0"/>
          </a:p>
          <a:p>
            <a:pPr lvl="3"/>
            <a:r>
              <a:rPr lang="en-US" altLang="it-IT" noProof="0" dirty="0" err="1"/>
              <a:t>testo</a:t>
            </a:r>
            <a:endParaRPr lang="en-US" altLang="it-IT" noProof="0" dirty="0"/>
          </a:p>
        </p:txBody>
      </p:sp>
      <p:pic>
        <p:nvPicPr>
          <p:cNvPr id="1029" name="Picture 74" descr="G:\power_point\ppoint_vale\proposta_1\powerpoint1_sec.gif"/>
          <p:cNvPicPr>
            <a:picLocks noChangeAspect="1" noChangeArrowheads="1"/>
          </p:cNvPicPr>
          <p:nvPr userDrawn="1"/>
        </p:nvPicPr>
        <p:blipFill>
          <a:blip r:embed="rId6">
            <a:extLst>
              <a:ext uri="{28A0092B-C50C-407E-A947-70E740481C1C}">
                <a14:useLocalDpi xmlns:a14="http://schemas.microsoft.com/office/drawing/2010/main" val="0"/>
              </a:ext>
            </a:extLst>
          </a:blip>
          <a:srcRect r="25000"/>
          <a:stretch>
            <a:fillRect/>
          </a:stretch>
        </p:blipFill>
        <p:spPr bwMode="auto">
          <a:xfrm>
            <a:off x="0" y="6553200"/>
            <a:ext cx="9144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0" name="Gruppo 9"/>
          <p:cNvGrpSpPr>
            <a:grpSpLocks/>
          </p:cNvGrpSpPr>
          <p:nvPr userDrawn="1"/>
        </p:nvGrpSpPr>
        <p:grpSpPr bwMode="auto">
          <a:xfrm>
            <a:off x="0" y="0"/>
            <a:ext cx="1000125" cy="928688"/>
            <a:chOff x="0" y="0"/>
            <a:chExt cx="857224" cy="835786"/>
          </a:xfrm>
        </p:grpSpPr>
        <p:sp>
          <p:nvSpPr>
            <p:cNvPr id="1034" name="Rettangolo 8"/>
            <p:cNvSpPr>
              <a:spLocks noChangeArrowheads="1"/>
            </p:cNvSpPr>
            <p:nvPr userDrawn="1"/>
          </p:nvSpPr>
          <p:spPr bwMode="auto">
            <a:xfrm>
              <a:off x="0" y="0"/>
              <a:ext cx="857224" cy="82578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lIns="0" tIns="0" rIns="0" bIns="0"/>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20000"/>
                </a:spcBef>
                <a:spcAft>
                  <a:spcPct val="0"/>
                </a:spcAft>
                <a:defRPr sz="2400">
                  <a:solidFill>
                    <a:schemeClr val="tx1"/>
                  </a:solidFill>
                  <a:latin typeface="Arial" charset="0"/>
                </a:defRPr>
              </a:lvl6pPr>
              <a:lvl7pPr marL="2971800" indent="-228600" eaLnBrk="0" fontAlgn="base" hangingPunct="0">
                <a:spcBef>
                  <a:spcPct val="20000"/>
                </a:spcBef>
                <a:spcAft>
                  <a:spcPct val="0"/>
                </a:spcAft>
                <a:defRPr sz="2400">
                  <a:solidFill>
                    <a:schemeClr val="tx1"/>
                  </a:solidFill>
                  <a:latin typeface="Arial" charset="0"/>
                </a:defRPr>
              </a:lvl7pPr>
              <a:lvl8pPr marL="3429000" indent="-228600" eaLnBrk="0" fontAlgn="base" hangingPunct="0">
                <a:spcBef>
                  <a:spcPct val="20000"/>
                </a:spcBef>
                <a:spcAft>
                  <a:spcPct val="0"/>
                </a:spcAft>
                <a:defRPr sz="2400">
                  <a:solidFill>
                    <a:schemeClr val="tx1"/>
                  </a:solidFill>
                  <a:latin typeface="Arial" charset="0"/>
                </a:defRPr>
              </a:lvl8pPr>
              <a:lvl9pPr marL="3886200" indent="-228600" eaLnBrk="0" fontAlgn="base" hangingPunct="0">
                <a:spcBef>
                  <a:spcPct val="20000"/>
                </a:spcBef>
                <a:spcAft>
                  <a:spcPct val="0"/>
                </a:spcAft>
                <a:defRPr sz="2400">
                  <a:solidFill>
                    <a:schemeClr val="tx1"/>
                  </a:solidFill>
                  <a:latin typeface="Arial" charset="0"/>
                </a:defRPr>
              </a:lvl9pPr>
            </a:lstStyle>
            <a:p>
              <a:pPr>
                <a:defRPr/>
              </a:pPr>
              <a:endParaRPr lang="en-US" altLang="it-IT"/>
            </a:p>
          </p:txBody>
        </p:sp>
        <p:pic>
          <p:nvPicPr>
            <p:cNvPr id="1035" name="Picture 1"/>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 y="1"/>
              <a:ext cx="852342" cy="835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31" name="Text Box 71"/>
          <p:cNvSpPr txBox="1">
            <a:spLocks noChangeArrowheads="1"/>
          </p:cNvSpPr>
          <p:nvPr userDrawn="1"/>
        </p:nvSpPr>
        <p:spPr bwMode="auto">
          <a:xfrm>
            <a:off x="4286250" y="6569075"/>
            <a:ext cx="19288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20000"/>
              </a:spcBef>
              <a:spcAft>
                <a:spcPct val="0"/>
              </a:spcAft>
              <a:defRPr sz="2400">
                <a:solidFill>
                  <a:schemeClr val="tx1"/>
                </a:solidFill>
                <a:latin typeface="Arial" charset="0"/>
              </a:defRPr>
            </a:lvl6pPr>
            <a:lvl7pPr marL="2971800" indent="-228600" eaLnBrk="0" fontAlgn="base" hangingPunct="0">
              <a:spcBef>
                <a:spcPct val="20000"/>
              </a:spcBef>
              <a:spcAft>
                <a:spcPct val="0"/>
              </a:spcAft>
              <a:defRPr sz="2400">
                <a:solidFill>
                  <a:schemeClr val="tx1"/>
                </a:solidFill>
                <a:latin typeface="Arial" charset="0"/>
              </a:defRPr>
            </a:lvl7pPr>
            <a:lvl8pPr marL="3429000" indent="-228600" eaLnBrk="0" fontAlgn="base" hangingPunct="0">
              <a:spcBef>
                <a:spcPct val="20000"/>
              </a:spcBef>
              <a:spcAft>
                <a:spcPct val="0"/>
              </a:spcAft>
              <a:defRPr sz="2400">
                <a:solidFill>
                  <a:schemeClr val="tx1"/>
                </a:solidFill>
                <a:latin typeface="Arial" charset="0"/>
              </a:defRPr>
            </a:lvl8pPr>
            <a:lvl9pPr marL="3886200" indent="-228600" eaLnBrk="0" fontAlgn="base" hangingPunct="0">
              <a:spcBef>
                <a:spcPct val="20000"/>
              </a:spcBef>
              <a:spcAft>
                <a:spcPct val="0"/>
              </a:spcAft>
              <a:defRPr sz="2400">
                <a:solidFill>
                  <a:schemeClr val="tx1"/>
                </a:solidFill>
                <a:latin typeface="Arial" charset="0"/>
              </a:defRPr>
            </a:lvl9pPr>
          </a:lstStyle>
          <a:p>
            <a:pPr algn="r">
              <a:spcBef>
                <a:spcPct val="50000"/>
              </a:spcBef>
              <a:defRPr/>
            </a:pPr>
            <a:r>
              <a:rPr lang="it-IT" sz="1200" dirty="0">
                <a:solidFill>
                  <a:srgbClr val="0066CC"/>
                </a:solidFill>
              </a:rPr>
              <a:t>federica.villa@polimi.it </a:t>
            </a:r>
          </a:p>
        </p:txBody>
      </p:sp>
      <p:sp>
        <p:nvSpPr>
          <p:cNvPr id="1032" name="Text Box 71"/>
          <p:cNvSpPr txBox="1">
            <a:spLocks noChangeArrowheads="1"/>
          </p:cNvSpPr>
          <p:nvPr userDrawn="1"/>
        </p:nvSpPr>
        <p:spPr bwMode="auto">
          <a:xfrm>
            <a:off x="7715250" y="6581775"/>
            <a:ext cx="7143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20000"/>
              </a:spcBef>
              <a:spcAft>
                <a:spcPct val="0"/>
              </a:spcAft>
              <a:defRPr sz="2400">
                <a:solidFill>
                  <a:schemeClr val="tx1"/>
                </a:solidFill>
                <a:latin typeface="Arial" charset="0"/>
              </a:defRPr>
            </a:lvl6pPr>
            <a:lvl7pPr marL="2971800" indent="-228600" eaLnBrk="0" fontAlgn="base" hangingPunct="0">
              <a:spcBef>
                <a:spcPct val="20000"/>
              </a:spcBef>
              <a:spcAft>
                <a:spcPct val="0"/>
              </a:spcAft>
              <a:defRPr sz="2400">
                <a:solidFill>
                  <a:schemeClr val="tx1"/>
                </a:solidFill>
                <a:latin typeface="Arial" charset="0"/>
              </a:defRPr>
            </a:lvl7pPr>
            <a:lvl8pPr marL="3429000" indent="-228600" eaLnBrk="0" fontAlgn="base" hangingPunct="0">
              <a:spcBef>
                <a:spcPct val="20000"/>
              </a:spcBef>
              <a:spcAft>
                <a:spcPct val="0"/>
              </a:spcAft>
              <a:defRPr sz="2400">
                <a:solidFill>
                  <a:schemeClr val="tx1"/>
                </a:solidFill>
                <a:latin typeface="Arial" charset="0"/>
              </a:defRPr>
            </a:lvl8pPr>
            <a:lvl9pPr marL="3886200" indent="-228600" eaLnBrk="0" fontAlgn="base" hangingPunct="0">
              <a:spcBef>
                <a:spcPct val="20000"/>
              </a:spcBef>
              <a:spcAft>
                <a:spcPct val="0"/>
              </a:spcAft>
              <a:defRPr sz="2400">
                <a:solidFill>
                  <a:schemeClr val="tx1"/>
                </a:solidFill>
                <a:latin typeface="Arial" charset="0"/>
              </a:defRPr>
            </a:lvl9pPr>
          </a:lstStyle>
          <a:p>
            <a:pPr>
              <a:spcBef>
                <a:spcPct val="50000"/>
              </a:spcBef>
              <a:defRPr/>
            </a:pPr>
            <a:fld id="{702F4C66-0BFB-41CF-A565-360A024FBAA6}" type="slidenum">
              <a:rPr lang="it-IT" sz="1200" smtClean="0">
                <a:solidFill>
                  <a:srgbClr val="0066CC"/>
                </a:solidFill>
              </a:rPr>
              <a:pPr>
                <a:spcBef>
                  <a:spcPct val="50000"/>
                </a:spcBef>
                <a:defRPr/>
              </a:pPr>
              <a:t>‹N›</a:t>
            </a:fld>
            <a:r>
              <a:rPr lang="it-IT" sz="1200" dirty="0">
                <a:solidFill>
                  <a:srgbClr val="0066CC"/>
                </a:solidFill>
              </a:rPr>
              <a:t> / 52</a:t>
            </a:r>
          </a:p>
        </p:txBody>
      </p:sp>
      <p:sp>
        <p:nvSpPr>
          <p:cNvPr id="1033" name="Text Box 71"/>
          <p:cNvSpPr txBox="1">
            <a:spLocks noChangeArrowheads="1"/>
          </p:cNvSpPr>
          <p:nvPr userDrawn="1"/>
        </p:nvSpPr>
        <p:spPr bwMode="auto">
          <a:xfrm>
            <a:off x="214313" y="6581775"/>
            <a:ext cx="39976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20000"/>
              </a:spcBef>
              <a:spcAft>
                <a:spcPct val="0"/>
              </a:spcAft>
              <a:defRPr sz="2400">
                <a:solidFill>
                  <a:schemeClr val="tx1"/>
                </a:solidFill>
                <a:latin typeface="Arial" charset="0"/>
              </a:defRPr>
            </a:lvl6pPr>
            <a:lvl7pPr marL="2971800" indent="-228600" eaLnBrk="0" fontAlgn="base" hangingPunct="0">
              <a:spcBef>
                <a:spcPct val="20000"/>
              </a:spcBef>
              <a:spcAft>
                <a:spcPct val="0"/>
              </a:spcAft>
              <a:defRPr sz="2400">
                <a:solidFill>
                  <a:schemeClr val="tx1"/>
                </a:solidFill>
                <a:latin typeface="Arial" charset="0"/>
              </a:defRPr>
            </a:lvl7pPr>
            <a:lvl8pPr marL="3429000" indent="-228600" eaLnBrk="0" fontAlgn="base" hangingPunct="0">
              <a:spcBef>
                <a:spcPct val="20000"/>
              </a:spcBef>
              <a:spcAft>
                <a:spcPct val="0"/>
              </a:spcAft>
              <a:defRPr sz="2400">
                <a:solidFill>
                  <a:schemeClr val="tx1"/>
                </a:solidFill>
                <a:latin typeface="Arial" charset="0"/>
              </a:defRPr>
            </a:lvl8pPr>
            <a:lvl9pPr marL="3886200" indent="-228600" eaLnBrk="0" fontAlgn="base" hangingPunct="0">
              <a:spcBef>
                <a:spcPct val="20000"/>
              </a:spcBef>
              <a:spcAft>
                <a:spcPct val="0"/>
              </a:spcAft>
              <a:defRPr sz="2400">
                <a:solidFill>
                  <a:schemeClr val="tx1"/>
                </a:solidFill>
                <a:latin typeface="Arial" charset="0"/>
              </a:defRPr>
            </a:lvl9pPr>
          </a:lstStyle>
          <a:p>
            <a:pPr>
              <a:spcBef>
                <a:spcPct val="50000"/>
              </a:spcBef>
              <a:defRPr/>
            </a:pPr>
            <a:r>
              <a:rPr lang="en-US" sz="1200" b="1" noProof="0" dirty="0">
                <a:solidFill>
                  <a:srgbClr val="0066CC"/>
                </a:solidFill>
              </a:rPr>
              <a:t>SENSOR SYSTEMS</a:t>
            </a:r>
            <a:r>
              <a:rPr lang="en-US" sz="1200" noProof="0" dirty="0">
                <a:solidFill>
                  <a:srgbClr val="0066CC"/>
                </a:solidFill>
              </a:rPr>
              <a:t>: 02 – ARM microcontrollers</a:t>
            </a:r>
          </a:p>
        </p:txBody>
      </p:sp>
    </p:spTree>
  </p:cSld>
  <p:clrMap bg1="lt1" tx1="dk1" bg2="lt2" tx2="dk2" accent1="accent1" accent2="accent2" accent3="accent3" accent4="accent4" accent5="accent5" accent6="accent6" hlink="hlink" folHlink="folHlink"/>
  <p:sldLayoutIdLst>
    <p:sldLayoutId id="2147483831" r:id="rId1"/>
    <p:sldLayoutId id="2147483830" r:id="rId2"/>
    <p:sldLayoutId id="2147483832" r:id="rId3"/>
  </p:sldLayoutIdLst>
  <p:hf hdr="0" ftr="0" dt="0"/>
  <p:txStyles>
    <p:titleStyle>
      <a:lvl1pPr algn="l" rtl="0" eaLnBrk="0" fontAlgn="base" hangingPunct="0">
        <a:spcBef>
          <a:spcPct val="0"/>
        </a:spcBef>
        <a:spcAft>
          <a:spcPct val="0"/>
        </a:spcAft>
        <a:defRPr sz="2800" b="1">
          <a:solidFill>
            <a:srgbClr val="0066CC"/>
          </a:solidFill>
          <a:latin typeface="+mj-lt"/>
          <a:ea typeface="+mj-ea"/>
          <a:cs typeface="+mj-cs"/>
        </a:defRPr>
      </a:lvl1pPr>
      <a:lvl2pPr algn="l" rtl="0" eaLnBrk="0" fontAlgn="base" hangingPunct="0">
        <a:spcBef>
          <a:spcPct val="0"/>
        </a:spcBef>
        <a:spcAft>
          <a:spcPct val="0"/>
        </a:spcAft>
        <a:defRPr sz="2800" b="1">
          <a:solidFill>
            <a:srgbClr val="0066CC"/>
          </a:solidFill>
          <a:latin typeface="Arial" pitchFamily="34" charset="0"/>
        </a:defRPr>
      </a:lvl2pPr>
      <a:lvl3pPr algn="l" rtl="0" eaLnBrk="0" fontAlgn="base" hangingPunct="0">
        <a:spcBef>
          <a:spcPct val="0"/>
        </a:spcBef>
        <a:spcAft>
          <a:spcPct val="0"/>
        </a:spcAft>
        <a:defRPr sz="2800" b="1">
          <a:solidFill>
            <a:srgbClr val="0066CC"/>
          </a:solidFill>
          <a:latin typeface="Arial" pitchFamily="34" charset="0"/>
        </a:defRPr>
      </a:lvl3pPr>
      <a:lvl4pPr algn="l" rtl="0" eaLnBrk="0" fontAlgn="base" hangingPunct="0">
        <a:spcBef>
          <a:spcPct val="0"/>
        </a:spcBef>
        <a:spcAft>
          <a:spcPct val="0"/>
        </a:spcAft>
        <a:defRPr sz="2800" b="1">
          <a:solidFill>
            <a:srgbClr val="0066CC"/>
          </a:solidFill>
          <a:latin typeface="Arial" pitchFamily="34" charset="0"/>
        </a:defRPr>
      </a:lvl4pPr>
      <a:lvl5pPr algn="l" rtl="0" eaLnBrk="0" fontAlgn="base" hangingPunct="0">
        <a:spcBef>
          <a:spcPct val="0"/>
        </a:spcBef>
        <a:spcAft>
          <a:spcPct val="0"/>
        </a:spcAft>
        <a:defRPr sz="2800" b="1">
          <a:solidFill>
            <a:srgbClr val="0066CC"/>
          </a:solidFill>
          <a:latin typeface="Arial" pitchFamily="34" charset="0"/>
        </a:defRPr>
      </a:lvl5pPr>
      <a:lvl6pPr marL="457200" algn="l" rtl="0" eaLnBrk="0" fontAlgn="base" hangingPunct="0">
        <a:spcBef>
          <a:spcPct val="0"/>
        </a:spcBef>
        <a:spcAft>
          <a:spcPct val="0"/>
        </a:spcAft>
        <a:defRPr sz="2200" b="1">
          <a:solidFill>
            <a:srgbClr val="003F6E"/>
          </a:solidFill>
          <a:latin typeface="Arial" pitchFamily="34" charset="0"/>
        </a:defRPr>
      </a:lvl6pPr>
      <a:lvl7pPr marL="914400" algn="l" rtl="0" eaLnBrk="0" fontAlgn="base" hangingPunct="0">
        <a:spcBef>
          <a:spcPct val="0"/>
        </a:spcBef>
        <a:spcAft>
          <a:spcPct val="0"/>
        </a:spcAft>
        <a:defRPr sz="2200" b="1">
          <a:solidFill>
            <a:srgbClr val="003F6E"/>
          </a:solidFill>
          <a:latin typeface="Arial" pitchFamily="34" charset="0"/>
        </a:defRPr>
      </a:lvl7pPr>
      <a:lvl8pPr marL="1371600" algn="l" rtl="0" eaLnBrk="0" fontAlgn="base" hangingPunct="0">
        <a:spcBef>
          <a:spcPct val="0"/>
        </a:spcBef>
        <a:spcAft>
          <a:spcPct val="0"/>
        </a:spcAft>
        <a:defRPr sz="2200" b="1">
          <a:solidFill>
            <a:srgbClr val="003F6E"/>
          </a:solidFill>
          <a:latin typeface="Arial" pitchFamily="34" charset="0"/>
        </a:defRPr>
      </a:lvl8pPr>
      <a:lvl9pPr marL="1828800" algn="l" rtl="0" eaLnBrk="0" fontAlgn="base" hangingPunct="0">
        <a:spcBef>
          <a:spcPct val="0"/>
        </a:spcBef>
        <a:spcAft>
          <a:spcPct val="0"/>
        </a:spcAft>
        <a:defRPr sz="2200" b="1">
          <a:solidFill>
            <a:srgbClr val="003F6E"/>
          </a:solidFill>
          <a:latin typeface="Arial" pitchFamily="34" charset="0"/>
        </a:defRPr>
      </a:lvl9pPr>
    </p:titleStyle>
    <p:bodyStyle>
      <a:lvl1pPr marL="342900" indent="-342900" algn="l" rtl="0" eaLnBrk="0" fontAlgn="base" hangingPunct="0">
        <a:spcBef>
          <a:spcPct val="20000"/>
        </a:spcBef>
        <a:spcAft>
          <a:spcPct val="0"/>
        </a:spcAft>
        <a:defRPr sz="2000">
          <a:solidFill>
            <a:schemeClr val="tx1"/>
          </a:solidFill>
          <a:latin typeface="+mn-lt"/>
          <a:ea typeface="+mn-ea"/>
          <a:cs typeface="+mn-cs"/>
        </a:defRPr>
      </a:lvl1pPr>
      <a:lvl2pPr marL="742950" indent="-285750" algn="l" rtl="0" eaLnBrk="0" fontAlgn="base" hangingPunct="0">
        <a:spcBef>
          <a:spcPct val="20000"/>
        </a:spcBef>
        <a:spcAft>
          <a:spcPct val="0"/>
        </a:spcAft>
        <a:buClr>
          <a:srgbClr val="004C80"/>
        </a:buClr>
        <a:buSzPct val="85000"/>
        <a:buFont typeface="Wingdings" pitchFamily="2" charset="2"/>
        <a:buChar char="§"/>
        <a:defRPr sz="2000">
          <a:solidFill>
            <a:schemeClr val="tx1"/>
          </a:solidFill>
          <a:latin typeface="+mn-lt"/>
        </a:defRPr>
      </a:lvl2pPr>
      <a:lvl3pPr marL="1143000" indent="-228600" algn="l" rtl="0" eaLnBrk="0" fontAlgn="base" hangingPunct="0">
        <a:spcBef>
          <a:spcPct val="20000"/>
        </a:spcBef>
        <a:spcAft>
          <a:spcPct val="0"/>
        </a:spcAft>
        <a:buClr>
          <a:srgbClr val="004D82"/>
        </a:buClr>
        <a:buChar char="•"/>
        <a:defRPr>
          <a:solidFill>
            <a:schemeClr val="tx1"/>
          </a:solidFill>
          <a:latin typeface="+mn-lt"/>
        </a:defRPr>
      </a:lvl3pPr>
      <a:lvl4pPr marL="1600200" indent="-228600" algn="l" rtl="0" eaLnBrk="0" fontAlgn="base" hangingPunct="0">
        <a:spcBef>
          <a:spcPct val="20000"/>
        </a:spcBef>
        <a:spcAft>
          <a:spcPct val="0"/>
        </a:spcAft>
        <a:buClr>
          <a:srgbClr val="004C80"/>
        </a:buClr>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inion Web" pitchFamily="18" charset="0"/>
        </a:defRPr>
      </a:lvl5pPr>
      <a:lvl6pPr marL="2514600" indent="-228600" algn="l" rtl="0" eaLnBrk="0" fontAlgn="base" hangingPunct="0">
        <a:spcBef>
          <a:spcPct val="20000"/>
        </a:spcBef>
        <a:spcAft>
          <a:spcPct val="0"/>
        </a:spcAft>
        <a:buChar char="»"/>
        <a:defRPr>
          <a:solidFill>
            <a:schemeClr val="tx1"/>
          </a:solidFill>
          <a:latin typeface="Minion Web" pitchFamily="18" charset="0"/>
        </a:defRPr>
      </a:lvl6pPr>
      <a:lvl7pPr marL="2971800" indent="-228600" algn="l" rtl="0" eaLnBrk="0" fontAlgn="base" hangingPunct="0">
        <a:spcBef>
          <a:spcPct val="20000"/>
        </a:spcBef>
        <a:spcAft>
          <a:spcPct val="0"/>
        </a:spcAft>
        <a:buChar char="»"/>
        <a:defRPr>
          <a:solidFill>
            <a:schemeClr val="tx1"/>
          </a:solidFill>
          <a:latin typeface="Minion Web" pitchFamily="18" charset="0"/>
        </a:defRPr>
      </a:lvl7pPr>
      <a:lvl8pPr marL="3429000" indent="-228600" algn="l" rtl="0" eaLnBrk="0" fontAlgn="base" hangingPunct="0">
        <a:spcBef>
          <a:spcPct val="20000"/>
        </a:spcBef>
        <a:spcAft>
          <a:spcPct val="0"/>
        </a:spcAft>
        <a:buChar char="»"/>
        <a:defRPr>
          <a:solidFill>
            <a:schemeClr val="tx1"/>
          </a:solidFill>
          <a:latin typeface="Minion Web" pitchFamily="18" charset="0"/>
        </a:defRPr>
      </a:lvl8pPr>
      <a:lvl9pPr marL="3886200" indent="-228600" algn="l" rtl="0" eaLnBrk="0" fontAlgn="base" hangingPunct="0">
        <a:spcBef>
          <a:spcPct val="20000"/>
        </a:spcBef>
        <a:spcAft>
          <a:spcPct val="0"/>
        </a:spcAft>
        <a:buChar char="»"/>
        <a:defRPr>
          <a:solidFill>
            <a:schemeClr val="tx1"/>
          </a:solidFill>
          <a:latin typeface="Minion Web" pitchFamily="18" charset="0"/>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jpeg"/><Relationship Id="rId18" Type="http://schemas.openxmlformats.org/officeDocument/2006/relationships/image" Target="../media/image3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image" Target="../media/image14.png"/><Relationship Id="rId16"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jpe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jpeg"/><Relationship Id="rId14"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emf"/></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0.emf"/><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www.st.com/resource/en/user_manual/dm00105879-description-of-stm32f4-hal-and-ll-drivers-stmicroelectronics.pdf"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15"/>
          <p:cNvSpPr txBox="1">
            <a:spLocks noChangeArrowheads="1"/>
          </p:cNvSpPr>
          <p:nvPr/>
        </p:nvSpPr>
        <p:spPr bwMode="auto">
          <a:xfrm>
            <a:off x="1714500" y="5000625"/>
            <a:ext cx="7310438" cy="173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000">
                <a:solidFill>
                  <a:schemeClr val="tx1"/>
                </a:solidFill>
                <a:latin typeface="Arial" charset="0"/>
              </a:defRPr>
            </a:lvl1pPr>
            <a:lvl2pPr marL="742950" indent="-285750">
              <a:buClr>
                <a:srgbClr val="004C80"/>
              </a:buClr>
              <a:buSzPct val="85000"/>
              <a:buFont typeface="Wingdings" pitchFamily="2" charset="2"/>
              <a:buChar char="§"/>
              <a:defRPr sz="2000">
                <a:solidFill>
                  <a:schemeClr val="tx1"/>
                </a:solidFill>
                <a:latin typeface="Arial" charset="0"/>
              </a:defRPr>
            </a:lvl2pPr>
            <a:lvl3pPr marL="1143000" indent="-228600">
              <a:buClr>
                <a:srgbClr val="004D82"/>
              </a:buClr>
              <a:buChar char="•"/>
              <a:defRPr>
                <a:solidFill>
                  <a:schemeClr val="tx1"/>
                </a:solidFill>
                <a:latin typeface="Arial" charset="0"/>
              </a:defRPr>
            </a:lvl3pPr>
            <a:lvl4pPr marL="1600200" indent="-228600">
              <a:buClr>
                <a:srgbClr val="004C80"/>
              </a:buClr>
              <a:buChar char="–"/>
              <a:defRPr>
                <a:solidFill>
                  <a:schemeClr val="tx1"/>
                </a:solidFill>
                <a:latin typeface="Arial" charset="0"/>
              </a:defRPr>
            </a:lvl4pPr>
            <a:lvl5pPr marL="2057400" indent="-228600">
              <a:buChar char="»"/>
              <a:defRPr>
                <a:solidFill>
                  <a:schemeClr val="tx1"/>
                </a:solidFill>
                <a:latin typeface="Minion Web" pitchFamily="18" charset="0"/>
              </a:defRPr>
            </a:lvl5pPr>
            <a:lvl6pPr marL="2514600" indent="-228600" eaLnBrk="0" fontAlgn="base" hangingPunct="0">
              <a:spcBef>
                <a:spcPct val="20000"/>
              </a:spcBef>
              <a:spcAft>
                <a:spcPct val="0"/>
              </a:spcAft>
              <a:buChar char="»"/>
              <a:defRPr>
                <a:solidFill>
                  <a:schemeClr val="tx1"/>
                </a:solidFill>
                <a:latin typeface="Minion Web" pitchFamily="18" charset="0"/>
              </a:defRPr>
            </a:lvl6pPr>
            <a:lvl7pPr marL="2971800" indent="-228600" eaLnBrk="0" fontAlgn="base" hangingPunct="0">
              <a:spcBef>
                <a:spcPct val="20000"/>
              </a:spcBef>
              <a:spcAft>
                <a:spcPct val="0"/>
              </a:spcAft>
              <a:buChar char="»"/>
              <a:defRPr>
                <a:solidFill>
                  <a:schemeClr val="tx1"/>
                </a:solidFill>
                <a:latin typeface="Minion Web" pitchFamily="18" charset="0"/>
              </a:defRPr>
            </a:lvl7pPr>
            <a:lvl8pPr marL="3429000" indent="-228600" eaLnBrk="0" fontAlgn="base" hangingPunct="0">
              <a:spcBef>
                <a:spcPct val="20000"/>
              </a:spcBef>
              <a:spcAft>
                <a:spcPct val="0"/>
              </a:spcAft>
              <a:buChar char="»"/>
              <a:defRPr>
                <a:solidFill>
                  <a:schemeClr val="tx1"/>
                </a:solidFill>
                <a:latin typeface="Minion Web" pitchFamily="18" charset="0"/>
              </a:defRPr>
            </a:lvl8pPr>
            <a:lvl9pPr marL="3886200" indent="-228600" eaLnBrk="0" fontAlgn="base" hangingPunct="0">
              <a:spcBef>
                <a:spcPct val="20000"/>
              </a:spcBef>
              <a:spcAft>
                <a:spcPct val="0"/>
              </a:spcAft>
              <a:buChar char="»"/>
              <a:defRPr>
                <a:solidFill>
                  <a:schemeClr val="tx1"/>
                </a:solidFill>
                <a:latin typeface="Minion Web" pitchFamily="18" charset="0"/>
              </a:defRPr>
            </a:lvl9pPr>
          </a:lstStyle>
          <a:p>
            <a:pPr>
              <a:spcBef>
                <a:spcPts val="600"/>
              </a:spcBef>
            </a:pPr>
            <a:r>
              <a:rPr lang="it-IT" altLang="it-IT" sz="3600" b="1" dirty="0">
                <a:solidFill>
                  <a:srgbClr val="0066CC"/>
                </a:solidFill>
              </a:rPr>
              <a:t>ARM – </a:t>
            </a:r>
            <a:r>
              <a:rPr lang="it-IT" altLang="it-IT" sz="3600" b="1" dirty="0" err="1">
                <a:solidFill>
                  <a:srgbClr val="0066CC"/>
                </a:solidFill>
              </a:rPr>
              <a:t>Cortex</a:t>
            </a:r>
            <a:r>
              <a:rPr lang="it-IT" altLang="it-IT" sz="3600" b="1" dirty="0">
                <a:solidFill>
                  <a:srgbClr val="0066CC"/>
                </a:solidFill>
              </a:rPr>
              <a:t> </a:t>
            </a:r>
            <a:r>
              <a:rPr lang="it-IT" altLang="it-IT" sz="3600" b="1" dirty="0" err="1">
                <a:solidFill>
                  <a:srgbClr val="0066CC"/>
                </a:solidFill>
              </a:rPr>
              <a:t>microcontrollers</a:t>
            </a:r>
            <a:endParaRPr lang="it-IT" altLang="it-IT" sz="3600" b="1" dirty="0">
              <a:solidFill>
                <a:srgbClr val="0066CC"/>
              </a:solidFill>
            </a:endParaRPr>
          </a:p>
          <a:p>
            <a:pPr>
              <a:spcBef>
                <a:spcPts val="600"/>
              </a:spcBef>
            </a:pPr>
            <a:r>
              <a:rPr lang="en-US" altLang="it-IT" sz="2600" b="1" dirty="0">
                <a:solidFill>
                  <a:srgbClr val="0066CC"/>
                </a:solidFill>
              </a:rPr>
              <a:t>	</a:t>
            </a:r>
            <a:endParaRPr lang="en-US" altLang="it-IT" sz="1000" dirty="0">
              <a:solidFill>
                <a:srgbClr val="0066CC"/>
              </a:solidFill>
            </a:endParaRPr>
          </a:p>
          <a:p>
            <a:pPr algn="ctr">
              <a:spcBef>
                <a:spcPts val="600"/>
              </a:spcBef>
            </a:pPr>
            <a:r>
              <a:rPr lang="it-IT" altLang="it-IT" sz="1800" dirty="0">
                <a:solidFill>
                  <a:srgbClr val="0066CC"/>
                </a:solidFill>
              </a:rPr>
              <a:t>SENSOR SYSTEMS</a:t>
            </a:r>
          </a:p>
          <a:p>
            <a:pPr algn="ctr">
              <a:spcBef>
                <a:spcPts val="600"/>
              </a:spcBef>
            </a:pPr>
            <a:r>
              <a:rPr lang="it-IT" altLang="it-IT" sz="1800" b="1" dirty="0">
                <a:solidFill>
                  <a:srgbClr val="0066CC"/>
                </a:solidFill>
              </a:rPr>
              <a:t> </a:t>
            </a:r>
            <a:r>
              <a:rPr lang="en-US" altLang="it-IT" sz="1800" dirty="0">
                <a:solidFill>
                  <a:srgbClr val="0066CC"/>
                </a:solidFill>
              </a:rPr>
              <a:t>Dr. Federica Villa</a:t>
            </a:r>
            <a:endParaRPr lang="it-IT" altLang="it-IT" sz="1800" dirty="0">
              <a:solidFill>
                <a:srgbClr val="33CC3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ED5090C-790E-415B-C2F9-90967BDEB18B}"/>
              </a:ext>
            </a:extLst>
          </p:cNvPr>
          <p:cNvSpPr>
            <a:spLocks noGrp="1"/>
          </p:cNvSpPr>
          <p:nvPr>
            <p:ph type="title"/>
          </p:nvPr>
        </p:nvSpPr>
        <p:spPr/>
        <p:txBody>
          <a:bodyPr/>
          <a:lstStyle/>
          <a:p>
            <a:r>
              <a:rPr lang="it-IT" dirty="0"/>
              <a:t>A17 Pro</a:t>
            </a:r>
            <a:endParaRPr lang="en-US" dirty="0"/>
          </a:p>
        </p:txBody>
      </p:sp>
      <p:pic>
        <p:nvPicPr>
          <p:cNvPr id="4" name="Immagine 3" descr="Immagine che contiene testo, schermata, design&#10;&#10;Descrizione generata automaticamente">
            <a:extLst>
              <a:ext uri="{FF2B5EF4-FFF2-40B4-BE49-F238E27FC236}">
                <a16:creationId xmlns:a16="http://schemas.microsoft.com/office/drawing/2014/main" id="{DF6AB713-A1E7-C9D6-844B-0E1CA407F3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6058"/>
            <a:ext cx="9144000" cy="4205883"/>
          </a:xfrm>
          <a:prstGeom prst="rect">
            <a:avLst/>
          </a:prstGeom>
        </p:spPr>
      </p:pic>
    </p:spTree>
    <p:extLst>
      <p:ext uri="{BB962C8B-B14F-4D97-AF65-F5344CB8AC3E}">
        <p14:creationId xmlns:p14="http://schemas.microsoft.com/office/powerpoint/2010/main" val="628367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C0A06ED-ED29-4209-9AFE-A20F300E4A15}"/>
              </a:ext>
            </a:extLst>
          </p:cNvPr>
          <p:cNvSpPr>
            <a:spLocks noGrp="1"/>
          </p:cNvSpPr>
          <p:nvPr>
            <p:ph type="title"/>
          </p:nvPr>
        </p:nvSpPr>
        <p:spPr/>
        <p:txBody>
          <a:bodyPr/>
          <a:lstStyle/>
          <a:p>
            <a:r>
              <a:rPr lang="en-US" dirty="0"/>
              <a:t>Why ARM?</a:t>
            </a:r>
          </a:p>
        </p:txBody>
      </p:sp>
      <p:pic>
        <p:nvPicPr>
          <p:cNvPr id="4" name="Picture 2" descr="Risultati immagini per stmicroelectronics">
            <a:extLst>
              <a:ext uri="{FF2B5EF4-FFF2-40B4-BE49-F238E27FC236}">
                <a16:creationId xmlns:a16="http://schemas.microsoft.com/office/drawing/2014/main" id="{093839E1-58AC-4F92-9344-42B2E345F43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38" y="874905"/>
            <a:ext cx="1664992" cy="12221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Risultati immagini per nxp">
            <a:extLst>
              <a:ext uri="{FF2B5EF4-FFF2-40B4-BE49-F238E27FC236}">
                <a16:creationId xmlns:a16="http://schemas.microsoft.com/office/drawing/2014/main" id="{19D6ABD0-1956-47D6-BFFC-C217A0052A1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9956" y="1048028"/>
            <a:ext cx="2267744" cy="8165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Risultati immagini per microchip logo">
            <a:extLst>
              <a:ext uri="{FF2B5EF4-FFF2-40B4-BE49-F238E27FC236}">
                <a16:creationId xmlns:a16="http://schemas.microsoft.com/office/drawing/2014/main" id="{E0F62C5F-BF9D-4EB0-9B88-1EBF12E524A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11960" y="899772"/>
            <a:ext cx="1787700" cy="112452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Risultati immagini per cypress semiconductor logo">
            <a:extLst>
              <a:ext uri="{FF2B5EF4-FFF2-40B4-BE49-F238E27FC236}">
                <a16:creationId xmlns:a16="http://schemas.microsoft.com/office/drawing/2014/main" id="{A6B234F4-8BDD-436C-A259-96B671186E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8702" y="1079336"/>
            <a:ext cx="2414584" cy="7470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Risultati immagini per texas instruments logo">
            <a:extLst>
              <a:ext uri="{FF2B5EF4-FFF2-40B4-BE49-F238E27FC236}">
                <a16:creationId xmlns:a16="http://schemas.microsoft.com/office/drawing/2014/main" id="{207BEBCD-B912-41BF-88E4-91508D67630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238" y="2149720"/>
            <a:ext cx="2266950" cy="11334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Risultati immagini per analog devices logo">
            <a:extLst>
              <a:ext uri="{FF2B5EF4-FFF2-40B4-BE49-F238E27FC236}">
                <a16:creationId xmlns:a16="http://schemas.microsoft.com/office/drawing/2014/main" id="{F2CF9EB0-69B6-4C22-8E00-92746F9ACE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26928" y="2341496"/>
            <a:ext cx="2653084" cy="74992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Risultati immagini per epson logo">
            <a:extLst>
              <a:ext uri="{FF2B5EF4-FFF2-40B4-BE49-F238E27FC236}">
                <a16:creationId xmlns:a16="http://schemas.microsoft.com/office/drawing/2014/main" id="{9DB637B7-4D70-4C84-9F7C-7D4398F8CAD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12681" y="2317751"/>
            <a:ext cx="2157442" cy="74708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8" descr="Risultati immagini per ghi electronics logo">
            <a:extLst>
              <a:ext uri="{FF2B5EF4-FFF2-40B4-BE49-F238E27FC236}">
                <a16:creationId xmlns:a16="http://schemas.microsoft.com/office/drawing/2014/main" id="{190952CE-D964-4CFA-B304-472B1E5816F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78735" y="2088384"/>
            <a:ext cx="1275540" cy="127554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Risultati immagini per infineon logo">
            <a:extLst>
              <a:ext uri="{FF2B5EF4-FFF2-40B4-BE49-F238E27FC236}">
                <a16:creationId xmlns:a16="http://schemas.microsoft.com/office/drawing/2014/main" id="{9BBE902C-A1DF-4BF3-ABCE-B8F9AD21F17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23195" y="3222028"/>
            <a:ext cx="1809504" cy="79762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Risultati immagini per maxim integrated logo">
            <a:extLst>
              <a:ext uri="{FF2B5EF4-FFF2-40B4-BE49-F238E27FC236}">
                <a16:creationId xmlns:a16="http://schemas.microsoft.com/office/drawing/2014/main" id="{57E3D89F-566B-49E0-883A-F3DFCD5BBF1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343696" y="3303162"/>
            <a:ext cx="2232248" cy="63324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8" descr="Risultati immagini per on semi logo">
            <a:extLst>
              <a:ext uri="{FF2B5EF4-FFF2-40B4-BE49-F238E27FC236}">
                <a16:creationId xmlns:a16="http://schemas.microsoft.com/office/drawing/2014/main" id="{E7C041C0-7FB2-4291-83EB-319A1929AD3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3163" y="5169041"/>
            <a:ext cx="1810466" cy="120697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0" descr="Risultati immagini per rohm semiconductor logo">
            <a:extLst>
              <a:ext uri="{FF2B5EF4-FFF2-40B4-BE49-F238E27FC236}">
                <a16:creationId xmlns:a16="http://schemas.microsoft.com/office/drawing/2014/main" id="{198F87B9-3D75-4ACC-9D70-081EBD469E43}"/>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308084" y="4219387"/>
            <a:ext cx="2263916" cy="74992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2" descr="Risultati immagini per silicon labs logo">
            <a:extLst>
              <a:ext uri="{FF2B5EF4-FFF2-40B4-BE49-F238E27FC236}">
                <a16:creationId xmlns:a16="http://schemas.microsoft.com/office/drawing/2014/main" id="{77935487-48A1-4316-877F-6E2354971BC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92380" y="3326468"/>
            <a:ext cx="1556322" cy="77816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4" descr="Risultati immagini per toshiba logo">
            <a:extLst>
              <a:ext uri="{FF2B5EF4-FFF2-40B4-BE49-F238E27FC236}">
                <a16:creationId xmlns:a16="http://schemas.microsoft.com/office/drawing/2014/main" id="{AE87D9AE-637A-4F19-AEB8-1C67E9905D13}"/>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35680" b="35237"/>
          <a:stretch/>
        </p:blipFill>
        <p:spPr bwMode="auto">
          <a:xfrm>
            <a:off x="57523" y="4288166"/>
            <a:ext cx="2105567" cy="61236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6" descr="Risultati immagini per vorago technologies logo">
            <a:extLst>
              <a:ext uri="{FF2B5EF4-FFF2-40B4-BE49-F238E27FC236}">
                <a16:creationId xmlns:a16="http://schemas.microsoft.com/office/drawing/2014/main" id="{BC85ACBC-E4CE-42BA-8954-38D3433B9D7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681899" y="3358296"/>
            <a:ext cx="2006162" cy="64918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38" descr="Risultati immagini per wiznet logo">
            <a:extLst>
              <a:ext uri="{FF2B5EF4-FFF2-40B4-BE49-F238E27FC236}">
                <a16:creationId xmlns:a16="http://schemas.microsoft.com/office/drawing/2014/main" id="{FF127E8E-502D-470A-A87C-8EE1EDA75E93}"/>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792381" y="4273991"/>
            <a:ext cx="2006162" cy="65910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0" descr="Risultati immagini per zilog">
            <a:extLst>
              <a:ext uri="{FF2B5EF4-FFF2-40B4-BE49-F238E27FC236}">
                <a16:creationId xmlns:a16="http://schemas.microsoft.com/office/drawing/2014/main" id="{E9CBA0AA-D36D-401D-8865-9480400D2C2D}"/>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137980" y="4160023"/>
            <a:ext cx="1790671" cy="91771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D4972EE3-E0C6-127B-C6EC-D57D8F994B11}"/>
              </a:ext>
            </a:extLst>
          </p:cNvPr>
          <p:cNvSpPr txBox="1">
            <a:spLocks noChangeArrowheads="1"/>
          </p:cNvSpPr>
          <p:nvPr/>
        </p:nvSpPr>
        <p:spPr>
          <a:xfrm>
            <a:off x="1691680" y="5289567"/>
            <a:ext cx="7901508" cy="1932171"/>
          </a:xfrm>
          <a:prstGeom prst="rect">
            <a:avLst/>
          </a:prstGeom>
        </p:spPr>
        <p:txBody>
          <a:bodyPr/>
          <a:lstStyle/>
          <a:p>
            <a:pPr>
              <a:spcBef>
                <a:spcPts val="0"/>
              </a:spcBef>
              <a:defRPr/>
            </a:pPr>
            <a:r>
              <a:rPr lang="en-US" kern="0" dirty="0">
                <a:solidFill>
                  <a:srgbClr val="0070C0"/>
                </a:solidFill>
                <a:latin typeface="Arial" pitchFamily="34" charset="0"/>
                <a:cs typeface="Arial" pitchFamily="34" charset="0"/>
              </a:rPr>
              <a:t>Arm Holdings provides the I.P. for the core processor</a:t>
            </a:r>
          </a:p>
          <a:p>
            <a:pPr>
              <a:spcBef>
                <a:spcPts val="0"/>
              </a:spcBef>
              <a:defRPr/>
            </a:pPr>
            <a:endParaRPr lang="en-US" kern="0" dirty="0">
              <a:solidFill>
                <a:srgbClr val="0070C0"/>
              </a:solidFill>
              <a:latin typeface="Arial" pitchFamily="34" charset="0"/>
              <a:cs typeface="Arial" pitchFamily="34" charset="0"/>
            </a:endParaRPr>
          </a:p>
          <a:p>
            <a:pPr algn="ctr">
              <a:spcBef>
                <a:spcPts val="0"/>
              </a:spcBef>
              <a:defRPr/>
            </a:pPr>
            <a:r>
              <a:rPr lang="en-US" b="1" kern="0" dirty="0">
                <a:solidFill>
                  <a:srgbClr val="0070C0"/>
                </a:solidFill>
                <a:latin typeface="Arial" pitchFamily="34" charset="0"/>
                <a:cs typeface="Arial" pitchFamily="34" charset="0"/>
              </a:rPr>
              <a:t>ARM – Cortex   </a:t>
            </a:r>
            <a:r>
              <a:rPr lang="en-US" b="1" kern="0" dirty="0">
                <a:solidFill>
                  <a:srgbClr val="0070C0"/>
                </a:solidFill>
                <a:latin typeface="Arial" pitchFamily="34" charset="0"/>
                <a:cs typeface="Arial" pitchFamily="34" charset="0"/>
                <a:sym typeface="Wingdings" panose="05000000000000000000" pitchFamily="2" charset="2"/>
              </a:rPr>
              <a:t>   32 bit registers</a:t>
            </a:r>
            <a:r>
              <a:rPr lang="en-US" b="1" kern="0" dirty="0">
                <a:solidFill>
                  <a:srgbClr val="0070C0"/>
                </a:solidFill>
                <a:latin typeface="Arial" pitchFamily="34" charset="0"/>
                <a:cs typeface="Arial" pitchFamily="34" charset="0"/>
              </a:rPr>
              <a:t> </a:t>
            </a:r>
            <a:endParaRPr lang="en-US" sz="1800" b="1" kern="0" dirty="0">
              <a:solidFill>
                <a:srgbClr val="0070C0"/>
              </a:solidFill>
              <a:latin typeface="Arial" pitchFamily="34" charset="0"/>
              <a:cs typeface="Arial" pitchFamily="34" charset="0"/>
            </a:endParaRPr>
          </a:p>
        </p:txBody>
      </p:sp>
    </p:spTree>
    <p:extLst>
      <p:ext uri="{BB962C8B-B14F-4D97-AF65-F5344CB8AC3E}">
        <p14:creationId xmlns:p14="http://schemas.microsoft.com/office/powerpoint/2010/main" val="68612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STM32F4 Block diagram</a:t>
            </a:r>
          </a:p>
        </p:txBody>
      </p:sp>
      <p:pic>
        <p:nvPicPr>
          <p:cNvPr id="14338" name="Picture 2" descr="Risultati immagini per stm32F4 block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548680"/>
            <a:ext cx="6192688" cy="5969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0129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R</a:t>
            </a:r>
            <a:r>
              <a:rPr lang="en-US" dirty="0"/>
              <a:t>ISC vs CISC</a:t>
            </a:r>
          </a:p>
        </p:txBody>
      </p:sp>
      <p:sp>
        <p:nvSpPr>
          <p:cNvPr id="5" name="Rectangle 3"/>
          <p:cNvSpPr txBox="1">
            <a:spLocks noChangeArrowheads="1"/>
          </p:cNvSpPr>
          <p:nvPr/>
        </p:nvSpPr>
        <p:spPr>
          <a:xfrm>
            <a:off x="558924" y="1268761"/>
            <a:ext cx="6101308" cy="720080"/>
          </a:xfrm>
          <a:prstGeom prst="rect">
            <a:avLst/>
          </a:prstGeom>
        </p:spPr>
        <p:txBody>
          <a:bodyPr/>
          <a:lstStyle/>
          <a:p>
            <a:pPr>
              <a:spcBef>
                <a:spcPts val="0"/>
              </a:spcBef>
              <a:defRPr/>
            </a:pPr>
            <a:r>
              <a:rPr lang="en-US" sz="3200" kern="0" dirty="0">
                <a:solidFill>
                  <a:srgbClr val="0070C0"/>
                </a:solidFill>
                <a:latin typeface="Arial" pitchFamily="34" charset="0"/>
                <a:cs typeface="Arial" pitchFamily="34" charset="0"/>
              </a:rPr>
              <a:t>ARM = Advanced RISC Machine</a:t>
            </a:r>
          </a:p>
        </p:txBody>
      </p:sp>
      <p:sp>
        <p:nvSpPr>
          <p:cNvPr id="6" name="Rectangle 3"/>
          <p:cNvSpPr txBox="1">
            <a:spLocks noChangeArrowheads="1"/>
          </p:cNvSpPr>
          <p:nvPr/>
        </p:nvSpPr>
        <p:spPr>
          <a:xfrm>
            <a:off x="2267744" y="2420890"/>
            <a:ext cx="4896544" cy="1080120"/>
          </a:xfrm>
          <a:prstGeom prst="rect">
            <a:avLst/>
          </a:prstGeom>
        </p:spPr>
        <p:txBody>
          <a:bodyPr/>
          <a:lstStyle/>
          <a:p>
            <a:pPr algn="ctr">
              <a:spcBef>
                <a:spcPts val="0"/>
              </a:spcBef>
              <a:defRPr/>
            </a:pPr>
            <a:r>
              <a:rPr lang="en-US" kern="0" dirty="0">
                <a:solidFill>
                  <a:srgbClr val="0070C0"/>
                </a:solidFill>
                <a:latin typeface="Arial" pitchFamily="34" charset="0"/>
                <a:cs typeface="Arial" pitchFamily="34" charset="0"/>
              </a:rPr>
              <a:t>Reduced Instruction Set Computer</a:t>
            </a:r>
          </a:p>
          <a:p>
            <a:pPr algn="ctr">
              <a:spcBef>
                <a:spcPts val="0"/>
              </a:spcBef>
              <a:defRPr/>
            </a:pPr>
            <a:r>
              <a:rPr lang="en-US" sz="1800" kern="0" dirty="0">
                <a:solidFill>
                  <a:srgbClr val="0070C0"/>
                </a:solidFill>
                <a:latin typeface="Arial" pitchFamily="34" charset="0"/>
                <a:cs typeface="Arial" pitchFamily="34" charset="0"/>
              </a:rPr>
              <a:t>(</a:t>
            </a:r>
            <a:r>
              <a:rPr lang="en-US" sz="1800" kern="0" dirty="0">
                <a:solidFill>
                  <a:srgbClr val="0070C0"/>
                </a:solidFill>
                <a:cs typeface="Times New Roman" panose="02020603050405020304" pitchFamily="18" charset="0"/>
              </a:rPr>
              <a:t>Very simple instructions that execute within a single cycle, at high clock speed</a:t>
            </a:r>
            <a:r>
              <a:rPr lang="en-US" sz="1800" kern="0" dirty="0">
                <a:solidFill>
                  <a:srgbClr val="0070C0"/>
                </a:solidFill>
                <a:latin typeface="Arial" pitchFamily="34" charset="0"/>
                <a:cs typeface="Arial" pitchFamily="34" charset="0"/>
              </a:rPr>
              <a:t>) </a:t>
            </a:r>
          </a:p>
        </p:txBody>
      </p:sp>
      <p:cxnSp>
        <p:nvCxnSpPr>
          <p:cNvPr id="8" name="Connettore 2 7"/>
          <p:cNvCxnSpPr/>
          <p:nvPr/>
        </p:nvCxnSpPr>
        <p:spPr bwMode="auto">
          <a:xfrm>
            <a:off x="4355976" y="1844825"/>
            <a:ext cx="0" cy="648072"/>
          </a:xfrm>
          <a:prstGeom prst="straightConnector1">
            <a:avLst/>
          </a:prstGeom>
          <a:noFill/>
          <a:ln w="28575" cap="flat" cmpd="sng" algn="ctr">
            <a:solidFill>
              <a:srgbClr val="0070C0"/>
            </a:solidFill>
            <a:prstDash val="solid"/>
            <a:round/>
            <a:headEnd type="none" w="med" len="med"/>
            <a:tailEnd type="triangle"/>
          </a:ln>
          <a:effectLst/>
        </p:spPr>
      </p:cxnSp>
      <p:sp>
        <p:nvSpPr>
          <p:cNvPr id="3" name="CasellaDiTesto 2">
            <a:extLst>
              <a:ext uri="{FF2B5EF4-FFF2-40B4-BE49-F238E27FC236}">
                <a16:creationId xmlns:a16="http://schemas.microsoft.com/office/drawing/2014/main" id="{7C2C2478-AF06-B547-1220-B18BD905712C}"/>
              </a:ext>
            </a:extLst>
          </p:cNvPr>
          <p:cNvSpPr txBox="1"/>
          <p:nvPr/>
        </p:nvSpPr>
        <p:spPr bwMode="auto">
          <a:xfrm>
            <a:off x="3978308" y="3579116"/>
            <a:ext cx="755335" cy="707886"/>
          </a:xfrm>
          <a:prstGeom prst="rect">
            <a:avLst/>
          </a:prstGeom>
          <a:noFill/>
          <a:ln w="9525">
            <a:noFill/>
            <a:miter lim="800000"/>
            <a:headEnd/>
            <a:tailEnd/>
          </a:ln>
          <a:effectLst/>
        </p:spPr>
        <p:txBody>
          <a:bodyPr wrap="none" rtlCol="0">
            <a:spAutoFit/>
          </a:bodyPr>
          <a:lstStyle/>
          <a:p>
            <a:pPr algn="r">
              <a:spcBef>
                <a:spcPct val="50000"/>
              </a:spcBef>
            </a:pPr>
            <a:r>
              <a:rPr lang="it-IT" sz="4000" b="1" dirty="0">
                <a:solidFill>
                  <a:srgbClr val="FF0000"/>
                </a:solidFill>
                <a:latin typeface="Arial" pitchFamily="34" charset="0"/>
              </a:rPr>
              <a:t>vs</a:t>
            </a:r>
            <a:endParaRPr lang="en-US" sz="4000" b="1" dirty="0" err="1">
              <a:solidFill>
                <a:srgbClr val="FF0000"/>
              </a:solidFill>
              <a:latin typeface="Arial" pitchFamily="34" charset="0"/>
            </a:endParaRPr>
          </a:p>
        </p:txBody>
      </p:sp>
      <p:sp>
        <p:nvSpPr>
          <p:cNvPr id="4" name="CasellaDiTesto 3">
            <a:extLst>
              <a:ext uri="{FF2B5EF4-FFF2-40B4-BE49-F238E27FC236}">
                <a16:creationId xmlns:a16="http://schemas.microsoft.com/office/drawing/2014/main" id="{7DB88EF5-8FAD-DDE6-9E56-9F20D120A08C}"/>
              </a:ext>
            </a:extLst>
          </p:cNvPr>
          <p:cNvSpPr txBox="1"/>
          <p:nvPr/>
        </p:nvSpPr>
        <p:spPr bwMode="auto">
          <a:xfrm>
            <a:off x="104497" y="4485162"/>
            <a:ext cx="9036496" cy="1569660"/>
          </a:xfrm>
          <a:prstGeom prst="rect">
            <a:avLst/>
          </a:prstGeom>
          <a:noFill/>
          <a:ln w="9525">
            <a:noFill/>
            <a:miter lim="800000"/>
            <a:headEnd/>
            <a:tailEnd/>
          </a:ln>
          <a:effectLst/>
        </p:spPr>
        <p:txBody>
          <a:bodyPr wrap="square" rtlCol="0">
            <a:spAutoFit/>
          </a:bodyPr>
          <a:lstStyle/>
          <a:p>
            <a:pPr>
              <a:spcBef>
                <a:spcPct val="50000"/>
              </a:spcBef>
            </a:pPr>
            <a:r>
              <a:rPr lang="it-IT" sz="3600" dirty="0">
                <a:solidFill>
                  <a:srgbClr val="0070C0"/>
                </a:solidFill>
                <a:latin typeface="Arial" pitchFamily="34" charset="0"/>
              </a:rPr>
              <a:t>CISC = </a:t>
            </a:r>
            <a:r>
              <a:rPr lang="it-IT" sz="3600" dirty="0" err="1">
                <a:solidFill>
                  <a:srgbClr val="0070C0"/>
                </a:solidFill>
                <a:latin typeface="Arial" pitchFamily="34" charset="0"/>
              </a:rPr>
              <a:t>Complex</a:t>
            </a:r>
            <a:r>
              <a:rPr lang="it-IT" sz="3600" dirty="0">
                <a:solidFill>
                  <a:srgbClr val="0070C0"/>
                </a:solidFill>
                <a:latin typeface="Arial" pitchFamily="34" charset="0"/>
              </a:rPr>
              <a:t> </a:t>
            </a:r>
            <a:r>
              <a:rPr lang="it-IT" sz="3600" dirty="0" err="1">
                <a:solidFill>
                  <a:srgbClr val="0070C0"/>
                </a:solidFill>
                <a:latin typeface="Arial" pitchFamily="34" charset="0"/>
              </a:rPr>
              <a:t>Instruction</a:t>
            </a:r>
            <a:r>
              <a:rPr lang="it-IT" sz="3600" dirty="0">
                <a:solidFill>
                  <a:srgbClr val="0070C0"/>
                </a:solidFill>
                <a:latin typeface="Arial" pitchFamily="34" charset="0"/>
              </a:rPr>
              <a:t> Set Computer</a:t>
            </a:r>
          </a:p>
          <a:p>
            <a:pPr>
              <a:spcBef>
                <a:spcPct val="50000"/>
              </a:spcBef>
            </a:pPr>
            <a:r>
              <a:rPr lang="it-IT" dirty="0">
                <a:solidFill>
                  <a:srgbClr val="0070C0"/>
                </a:solidFill>
                <a:latin typeface="Arial" pitchFamily="34" charset="0"/>
              </a:rPr>
              <a:t>(more </a:t>
            </a:r>
            <a:r>
              <a:rPr lang="it-IT" dirty="0" err="1">
                <a:solidFill>
                  <a:srgbClr val="0070C0"/>
                </a:solidFill>
                <a:latin typeface="Arial" pitchFamily="34" charset="0"/>
              </a:rPr>
              <a:t>complex</a:t>
            </a:r>
            <a:r>
              <a:rPr lang="it-IT" dirty="0">
                <a:solidFill>
                  <a:srgbClr val="0070C0"/>
                </a:solidFill>
                <a:latin typeface="Arial" pitchFamily="34" charset="0"/>
              </a:rPr>
              <a:t> </a:t>
            </a:r>
            <a:r>
              <a:rPr lang="it-IT" dirty="0" err="1">
                <a:solidFill>
                  <a:srgbClr val="0070C0"/>
                </a:solidFill>
                <a:latin typeface="Arial" pitchFamily="34" charset="0"/>
              </a:rPr>
              <a:t>instructions</a:t>
            </a:r>
            <a:r>
              <a:rPr lang="it-IT" dirty="0">
                <a:solidFill>
                  <a:srgbClr val="0070C0"/>
                </a:solidFill>
                <a:latin typeface="Arial" pitchFamily="34" charset="0"/>
              </a:rPr>
              <a:t> to complete a task in </a:t>
            </a:r>
            <a:r>
              <a:rPr lang="it-IT" dirty="0" err="1">
                <a:solidFill>
                  <a:srgbClr val="0070C0"/>
                </a:solidFill>
                <a:latin typeface="Arial" pitchFamily="34" charset="0"/>
              </a:rPr>
              <a:t>as</a:t>
            </a:r>
            <a:r>
              <a:rPr lang="it-IT" dirty="0">
                <a:solidFill>
                  <a:srgbClr val="0070C0"/>
                </a:solidFill>
                <a:latin typeface="Arial" pitchFamily="34" charset="0"/>
              </a:rPr>
              <a:t> </a:t>
            </a:r>
            <a:r>
              <a:rPr lang="it-IT" dirty="0" err="1">
                <a:solidFill>
                  <a:srgbClr val="0070C0"/>
                </a:solidFill>
                <a:latin typeface="Arial" pitchFamily="34" charset="0"/>
              </a:rPr>
              <a:t>few</a:t>
            </a:r>
            <a:r>
              <a:rPr lang="it-IT" dirty="0">
                <a:solidFill>
                  <a:srgbClr val="0070C0"/>
                </a:solidFill>
                <a:latin typeface="Arial" pitchFamily="34" charset="0"/>
              </a:rPr>
              <a:t> lines </a:t>
            </a:r>
            <a:r>
              <a:rPr lang="it-IT" dirty="0" err="1">
                <a:solidFill>
                  <a:srgbClr val="0070C0"/>
                </a:solidFill>
                <a:latin typeface="Arial" pitchFamily="34" charset="0"/>
              </a:rPr>
              <a:t>as</a:t>
            </a:r>
            <a:r>
              <a:rPr lang="it-IT" dirty="0">
                <a:solidFill>
                  <a:srgbClr val="0070C0"/>
                </a:solidFill>
                <a:latin typeface="Arial" pitchFamily="34" charset="0"/>
              </a:rPr>
              <a:t> </a:t>
            </a:r>
            <a:r>
              <a:rPr lang="it-IT" dirty="0" err="1">
                <a:solidFill>
                  <a:srgbClr val="0070C0"/>
                </a:solidFill>
                <a:latin typeface="Arial" pitchFamily="34" charset="0"/>
              </a:rPr>
              <a:t>possible</a:t>
            </a:r>
            <a:r>
              <a:rPr lang="it-IT" dirty="0">
                <a:solidFill>
                  <a:srgbClr val="0070C0"/>
                </a:solidFill>
                <a:latin typeface="Arial" pitchFamily="34" charset="0"/>
              </a:rPr>
              <a:t>)</a:t>
            </a:r>
            <a:endParaRPr lang="en-US" dirty="0" err="1">
              <a:solidFill>
                <a:srgbClr val="0070C0"/>
              </a:solidFill>
              <a:latin typeface="Arial" pitchFamily="34" charset="0"/>
            </a:endParaRPr>
          </a:p>
        </p:txBody>
      </p:sp>
    </p:spTree>
    <p:extLst>
      <p:ext uri="{BB962C8B-B14F-4D97-AF65-F5344CB8AC3E}">
        <p14:creationId xmlns:p14="http://schemas.microsoft.com/office/powerpoint/2010/main" val="2129619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9BE49C-46C6-AF22-2D41-9EFDD47F5A7B}"/>
              </a:ext>
            </a:extLst>
          </p:cNvPr>
          <p:cNvSpPr>
            <a:spLocks noGrp="1"/>
          </p:cNvSpPr>
          <p:nvPr>
            <p:ph type="title"/>
          </p:nvPr>
        </p:nvSpPr>
        <p:spPr/>
        <p:txBody>
          <a:bodyPr/>
          <a:lstStyle/>
          <a:p>
            <a:r>
              <a:rPr lang="it-IT" dirty="0"/>
              <a:t>RISC vs CISC: an </a:t>
            </a:r>
            <a:r>
              <a:rPr lang="it-IT" dirty="0" err="1"/>
              <a:t>example</a:t>
            </a:r>
            <a:endParaRPr lang="en-US" dirty="0"/>
          </a:p>
        </p:txBody>
      </p:sp>
      <p:sp>
        <p:nvSpPr>
          <p:cNvPr id="5" name="CasellaDiTesto 4">
            <a:extLst>
              <a:ext uri="{FF2B5EF4-FFF2-40B4-BE49-F238E27FC236}">
                <a16:creationId xmlns:a16="http://schemas.microsoft.com/office/drawing/2014/main" id="{018E1A5F-DC5F-060F-714C-9DEDC1FF7A42}"/>
              </a:ext>
            </a:extLst>
          </p:cNvPr>
          <p:cNvSpPr txBox="1"/>
          <p:nvPr/>
        </p:nvSpPr>
        <p:spPr bwMode="auto">
          <a:xfrm>
            <a:off x="683567" y="3743204"/>
            <a:ext cx="4113627" cy="461665"/>
          </a:xfrm>
          <a:prstGeom prst="rect">
            <a:avLst/>
          </a:prstGeom>
          <a:noFill/>
          <a:ln w="9525">
            <a:noFill/>
            <a:miter lim="800000"/>
            <a:headEnd/>
            <a:tailEnd/>
          </a:ln>
          <a:effectLst/>
        </p:spPr>
        <p:txBody>
          <a:bodyPr wrap="none" rtlCol="0">
            <a:spAutoFit/>
          </a:bodyPr>
          <a:lstStyle/>
          <a:p>
            <a:pPr>
              <a:spcBef>
                <a:spcPct val="50000"/>
              </a:spcBef>
            </a:pPr>
            <a:r>
              <a:rPr lang="it-IT" dirty="0">
                <a:solidFill>
                  <a:srgbClr val="0070C0"/>
                </a:solidFill>
                <a:latin typeface="Arial" pitchFamily="34" charset="0"/>
              </a:rPr>
              <a:t>How to </a:t>
            </a:r>
            <a:r>
              <a:rPr lang="it-IT" dirty="0" err="1">
                <a:solidFill>
                  <a:srgbClr val="0070C0"/>
                </a:solidFill>
                <a:latin typeface="Arial" pitchFamily="34" charset="0"/>
              </a:rPr>
              <a:t>execute</a:t>
            </a:r>
            <a:r>
              <a:rPr lang="it-IT" dirty="0">
                <a:solidFill>
                  <a:srgbClr val="0070C0"/>
                </a:solidFill>
                <a:latin typeface="Arial" pitchFamily="34" charset="0"/>
              </a:rPr>
              <a:t> 1800 + 1801</a:t>
            </a:r>
            <a:endParaRPr lang="en-US" dirty="0" err="1">
              <a:solidFill>
                <a:srgbClr val="0070C0"/>
              </a:solidFill>
              <a:latin typeface="Arial" pitchFamily="34" charset="0"/>
            </a:endParaRPr>
          </a:p>
        </p:txBody>
      </p:sp>
      <p:sp>
        <p:nvSpPr>
          <p:cNvPr id="6" name="CasellaDiTesto 5">
            <a:extLst>
              <a:ext uri="{FF2B5EF4-FFF2-40B4-BE49-F238E27FC236}">
                <a16:creationId xmlns:a16="http://schemas.microsoft.com/office/drawing/2014/main" id="{9F4E4302-A274-A007-16DC-A3EBA8A4CAD3}"/>
              </a:ext>
            </a:extLst>
          </p:cNvPr>
          <p:cNvSpPr txBox="1"/>
          <p:nvPr/>
        </p:nvSpPr>
        <p:spPr bwMode="auto">
          <a:xfrm>
            <a:off x="297993" y="4365104"/>
            <a:ext cx="1969751" cy="784830"/>
          </a:xfrm>
          <a:prstGeom prst="rect">
            <a:avLst/>
          </a:prstGeom>
          <a:noFill/>
          <a:ln w="9525">
            <a:noFill/>
            <a:miter lim="800000"/>
            <a:headEnd/>
            <a:tailEnd/>
          </a:ln>
          <a:effectLst/>
        </p:spPr>
        <p:txBody>
          <a:bodyPr wrap="square" rtlCol="0">
            <a:spAutoFit/>
          </a:bodyPr>
          <a:lstStyle/>
          <a:p>
            <a:pPr>
              <a:spcBef>
                <a:spcPct val="50000"/>
              </a:spcBef>
            </a:pPr>
            <a:r>
              <a:rPr lang="it-IT" sz="1800" dirty="0">
                <a:solidFill>
                  <a:srgbClr val="0070C0"/>
                </a:solidFill>
                <a:latin typeface="Arial" pitchFamily="34" charset="0"/>
              </a:rPr>
              <a:t>CISC:</a:t>
            </a:r>
          </a:p>
          <a:p>
            <a:pPr>
              <a:spcBef>
                <a:spcPct val="50000"/>
              </a:spcBef>
            </a:pPr>
            <a:r>
              <a:rPr lang="en-US" sz="1800" b="1" i="0" dirty="0">
                <a:solidFill>
                  <a:srgbClr val="080809"/>
                </a:solidFill>
                <a:effectLst/>
                <a:latin typeface="PT Serif" panose="020F0502020204030204" pitchFamily="18" charset="0"/>
              </a:rPr>
              <a:t>ADD 1800, 1801</a:t>
            </a:r>
            <a:endParaRPr lang="en-US" sz="1800" dirty="0">
              <a:solidFill>
                <a:srgbClr val="0070C0"/>
              </a:solidFill>
              <a:latin typeface="Arial" pitchFamily="34" charset="0"/>
            </a:endParaRPr>
          </a:p>
        </p:txBody>
      </p:sp>
      <p:sp>
        <p:nvSpPr>
          <p:cNvPr id="7" name="CasellaDiTesto 6">
            <a:extLst>
              <a:ext uri="{FF2B5EF4-FFF2-40B4-BE49-F238E27FC236}">
                <a16:creationId xmlns:a16="http://schemas.microsoft.com/office/drawing/2014/main" id="{7520E6E1-BC73-7BA2-9F31-5951CB552CD5}"/>
              </a:ext>
            </a:extLst>
          </p:cNvPr>
          <p:cNvSpPr txBox="1"/>
          <p:nvPr/>
        </p:nvSpPr>
        <p:spPr bwMode="auto">
          <a:xfrm>
            <a:off x="3284240" y="1434880"/>
            <a:ext cx="3168352" cy="2308324"/>
          </a:xfrm>
          <a:prstGeom prst="rect">
            <a:avLst/>
          </a:prstGeom>
          <a:noFill/>
          <a:ln w="9525">
            <a:noFill/>
            <a:miter lim="800000"/>
            <a:headEnd/>
            <a:tailEnd/>
          </a:ln>
          <a:effectLst/>
        </p:spPr>
        <p:txBody>
          <a:bodyPr wrap="square" rtlCol="0">
            <a:spAutoFit/>
          </a:bodyPr>
          <a:lstStyle/>
          <a:p>
            <a:pPr>
              <a:spcBef>
                <a:spcPct val="50000"/>
              </a:spcBef>
            </a:pPr>
            <a:r>
              <a:rPr lang="it-IT" sz="1800" dirty="0">
                <a:solidFill>
                  <a:srgbClr val="0070C0"/>
                </a:solidFill>
                <a:latin typeface="Arial" pitchFamily="34" charset="0"/>
              </a:rPr>
              <a:t>RISC:</a:t>
            </a:r>
          </a:p>
          <a:p>
            <a:pPr>
              <a:spcBef>
                <a:spcPct val="50000"/>
              </a:spcBef>
            </a:pPr>
            <a:r>
              <a:rPr lang="en-US" sz="1800" b="1" i="0" dirty="0">
                <a:solidFill>
                  <a:srgbClr val="080809"/>
                </a:solidFill>
                <a:effectLst/>
                <a:latin typeface="PT Serif" panose="020F0502020204030204" pitchFamily="18" charset="0"/>
              </a:rPr>
              <a:t>Track the toy</a:t>
            </a:r>
          </a:p>
          <a:p>
            <a:pPr>
              <a:spcBef>
                <a:spcPct val="50000"/>
              </a:spcBef>
            </a:pPr>
            <a:r>
              <a:rPr lang="en-US" sz="1800" b="1" i="0" dirty="0">
                <a:solidFill>
                  <a:srgbClr val="080809"/>
                </a:solidFill>
                <a:effectLst/>
                <a:latin typeface="PT Serif" panose="020F0502020204030204" pitchFamily="18" charset="0"/>
              </a:rPr>
              <a:t>Pick the toy up</a:t>
            </a:r>
          </a:p>
          <a:p>
            <a:pPr>
              <a:spcBef>
                <a:spcPct val="50000"/>
              </a:spcBef>
            </a:pPr>
            <a:r>
              <a:rPr lang="en-US" sz="1800" b="1" dirty="0">
                <a:solidFill>
                  <a:srgbClr val="080809"/>
                </a:solidFill>
                <a:latin typeface="PT Serif" panose="020F0502020204030204" pitchFamily="18" charset="0"/>
              </a:rPr>
              <a:t>Get back to the owner</a:t>
            </a:r>
          </a:p>
          <a:p>
            <a:pPr>
              <a:spcBef>
                <a:spcPct val="50000"/>
              </a:spcBef>
            </a:pPr>
            <a:r>
              <a:rPr lang="en-US" sz="1800" b="1" dirty="0" err="1">
                <a:solidFill>
                  <a:srgbClr val="080809"/>
                </a:solidFill>
                <a:latin typeface="PT Serif" panose="020F0502020204030204" pitchFamily="18" charset="0"/>
              </a:rPr>
              <a:t>Hamd</a:t>
            </a:r>
            <a:r>
              <a:rPr lang="en-US" sz="1800" b="1" dirty="0">
                <a:solidFill>
                  <a:srgbClr val="080809"/>
                </a:solidFill>
                <a:latin typeface="PT Serif" panose="020F0502020204030204" pitchFamily="18" charset="0"/>
              </a:rPr>
              <a:t> over the toy to the owner</a:t>
            </a:r>
            <a:endParaRPr lang="en-US" sz="1800" b="1" dirty="0">
              <a:solidFill>
                <a:srgbClr val="0070C0"/>
              </a:solidFill>
              <a:latin typeface="Arial" pitchFamily="34" charset="0"/>
            </a:endParaRPr>
          </a:p>
        </p:txBody>
      </p:sp>
      <p:sp>
        <p:nvSpPr>
          <p:cNvPr id="8" name="CasellaDiTesto 7">
            <a:extLst>
              <a:ext uri="{FF2B5EF4-FFF2-40B4-BE49-F238E27FC236}">
                <a16:creationId xmlns:a16="http://schemas.microsoft.com/office/drawing/2014/main" id="{ECD231ED-83BD-E529-6111-B877ADF28059}"/>
              </a:ext>
            </a:extLst>
          </p:cNvPr>
          <p:cNvSpPr txBox="1"/>
          <p:nvPr/>
        </p:nvSpPr>
        <p:spPr bwMode="auto">
          <a:xfrm>
            <a:off x="539552" y="5923763"/>
            <a:ext cx="1792478" cy="338554"/>
          </a:xfrm>
          <a:prstGeom prst="rect">
            <a:avLst/>
          </a:prstGeom>
          <a:noFill/>
          <a:ln w="9525">
            <a:noFill/>
            <a:miter lim="800000"/>
            <a:headEnd/>
            <a:tailEnd/>
          </a:ln>
          <a:effectLst/>
        </p:spPr>
        <p:txBody>
          <a:bodyPr wrap="none" rtlCol="0">
            <a:spAutoFit/>
          </a:bodyPr>
          <a:lstStyle/>
          <a:p>
            <a:pPr algn="r">
              <a:spcBef>
                <a:spcPct val="50000"/>
              </a:spcBef>
            </a:pPr>
            <a:r>
              <a:rPr lang="it-IT" sz="1600" dirty="0">
                <a:solidFill>
                  <a:srgbClr val="FF0000"/>
                </a:solidFill>
                <a:latin typeface="Arial" pitchFamily="34" charset="0"/>
              </a:rPr>
              <a:t>Memory locations</a:t>
            </a:r>
            <a:endParaRPr lang="en-US" sz="1600" dirty="0" err="1">
              <a:solidFill>
                <a:srgbClr val="FF0000"/>
              </a:solidFill>
              <a:latin typeface="Arial" pitchFamily="34" charset="0"/>
            </a:endParaRPr>
          </a:p>
        </p:txBody>
      </p:sp>
      <p:cxnSp>
        <p:nvCxnSpPr>
          <p:cNvPr id="15" name="Connettore 2 14">
            <a:extLst>
              <a:ext uri="{FF2B5EF4-FFF2-40B4-BE49-F238E27FC236}">
                <a16:creationId xmlns:a16="http://schemas.microsoft.com/office/drawing/2014/main" id="{BF9F8BFA-3031-6D9A-3B78-59E2B3D5C9C7}"/>
              </a:ext>
            </a:extLst>
          </p:cNvPr>
          <p:cNvCxnSpPr>
            <a:cxnSpLocks/>
          </p:cNvCxnSpPr>
          <p:nvPr/>
        </p:nvCxnSpPr>
        <p:spPr bwMode="auto">
          <a:xfrm flipV="1">
            <a:off x="891473" y="5181243"/>
            <a:ext cx="295635" cy="651527"/>
          </a:xfrm>
          <a:prstGeom prst="straightConnector1">
            <a:avLst/>
          </a:prstGeom>
          <a:ln>
            <a:solidFill>
              <a:srgbClr val="FF0000"/>
            </a:solidFill>
            <a:headEnd type="none" w="med" len="med"/>
            <a:tailEnd type="triangle"/>
          </a:ln>
        </p:spPr>
        <p:style>
          <a:lnRef idx="3">
            <a:schemeClr val="dk1"/>
          </a:lnRef>
          <a:fillRef idx="0">
            <a:schemeClr val="dk1"/>
          </a:fillRef>
          <a:effectRef idx="2">
            <a:schemeClr val="dk1"/>
          </a:effectRef>
          <a:fontRef idx="minor">
            <a:schemeClr val="tx1"/>
          </a:fontRef>
        </p:style>
      </p:cxnSp>
      <p:cxnSp>
        <p:nvCxnSpPr>
          <p:cNvPr id="17" name="Connettore 2 16">
            <a:extLst>
              <a:ext uri="{FF2B5EF4-FFF2-40B4-BE49-F238E27FC236}">
                <a16:creationId xmlns:a16="http://schemas.microsoft.com/office/drawing/2014/main" id="{7C54AB5E-C7B7-EAF1-8D74-59FE61F7972E}"/>
              </a:ext>
            </a:extLst>
          </p:cNvPr>
          <p:cNvCxnSpPr>
            <a:cxnSpLocks/>
          </p:cNvCxnSpPr>
          <p:nvPr/>
        </p:nvCxnSpPr>
        <p:spPr bwMode="auto">
          <a:xfrm flipH="1" flipV="1">
            <a:off x="1907704" y="5144421"/>
            <a:ext cx="251770" cy="779342"/>
          </a:xfrm>
          <a:prstGeom prst="straightConnector1">
            <a:avLst/>
          </a:prstGeom>
          <a:ln>
            <a:solidFill>
              <a:srgbClr val="FF0000"/>
            </a:solidFill>
            <a:headEnd type="none" w="med" len="med"/>
            <a:tailEnd type="triangle"/>
          </a:ln>
        </p:spPr>
        <p:style>
          <a:lnRef idx="3">
            <a:schemeClr val="dk1"/>
          </a:lnRef>
          <a:fillRef idx="0">
            <a:schemeClr val="dk1"/>
          </a:fillRef>
          <a:effectRef idx="2">
            <a:schemeClr val="dk1"/>
          </a:effectRef>
          <a:fontRef idx="minor">
            <a:schemeClr val="tx1"/>
          </a:fontRef>
        </p:style>
      </p:cxnSp>
      <p:sp>
        <p:nvSpPr>
          <p:cNvPr id="21" name="CasellaDiTesto 20">
            <a:extLst>
              <a:ext uri="{FF2B5EF4-FFF2-40B4-BE49-F238E27FC236}">
                <a16:creationId xmlns:a16="http://schemas.microsoft.com/office/drawing/2014/main" id="{D3717848-6175-8FED-9D42-D21B5B9624D1}"/>
              </a:ext>
            </a:extLst>
          </p:cNvPr>
          <p:cNvSpPr txBox="1"/>
          <p:nvPr/>
        </p:nvSpPr>
        <p:spPr bwMode="auto">
          <a:xfrm>
            <a:off x="683567" y="794397"/>
            <a:ext cx="4394152" cy="461665"/>
          </a:xfrm>
          <a:prstGeom prst="rect">
            <a:avLst/>
          </a:prstGeom>
          <a:noFill/>
          <a:ln w="9525">
            <a:noFill/>
            <a:miter lim="800000"/>
            <a:headEnd/>
            <a:tailEnd/>
          </a:ln>
          <a:effectLst/>
        </p:spPr>
        <p:txBody>
          <a:bodyPr wrap="none" rtlCol="0">
            <a:spAutoFit/>
          </a:bodyPr>
          <a:lstStyle/>
          <a:p>
            <a:pPr>
              <a:spcBef>
                <a:spcPct val="50000"/>
              </a:spcBef>
            </a:pPr>
            <a:r>
              <a:rPr lang="it-IT" dirty="0">
                <a:solidFill>
                  <a:srgbClr val="0070C0"/>
                </a:solidFill>
                <a:latin typeface="Arial" pitchFamily="34" charset="0"/>
              </a:rPr>
              <a:t>Pick the </a:t>
            </a:r>
            <a:r>
              <a:rPr lang="it-IT" dirty="0" err="1">
                <a:solidFill>
                  <a:srgbClr val="0070C0"/>
                </a:solidFill>
                <a:latin typeface="Arial" pitchFamily="34" charset="0"/>
              </a:rPr>
              <a:t>ball</a:t>
            </a:r>
            <a:r>
              <a:rPr lang="it-IT" dirty="0">
                <a:solidFill>
                  <a:srgbClr val="0070C0"/>
                </a:solidFill>
                <a:latin typeface="Arial" pitchFamily="34" charset="0"/>
              </a:rPr>
              <a:t> </a:t>
            </a:r>
            <a:r>
              <a:rPr lang="it-IT" dirty="0" err="1">
                <a:solidFill>
                  <a:srgbClr val="0070C0"/>
                </a:solidFill>
                <a:latin typeface="Arial" pitchFamily="34" charset="0"/>
              </a:rPr>
              <a:t>command</a:t>
            </a:r>
            <a:r>
              <a:rPr lang="it-IT" dirty="0">
                <a:solidFill>
                  <a:srgbClr val="0070C0"/>
                </a:solidFill>
                <a:latin typeface="Arial" pitchFamily="34" charset="0"/>
              </a:rPr>
              <a:t> to a pet</a:t>
            </a:r>
            <a:endParaRPr lang="en-US" dirty="0" err="1">
              <a:solidFill>
                <a:srgbClr val="0070C0"/>
              </a:solidFill>
              <a:latin typeface="Arial" pitchFamily="34" charset="0"/>
            </a:endParaRPr>
          </a:p>
        </p:txBody>
      </p:sp>
      <p:sp>
        <p:nvSpPr>
          <p:cNvPr id="22" name="CasellaDiTesto 21">
            <a:extLst>
              <a:ext uri="{FF2B5EF4-FFF2-40B4-BE49-F238E27FC236}">
                <a16:creationId xmlns:a16="http://schemas.microsoft.com/office/drawing/2014/main" id="{6492BE78-DEDD-106B-C174-5BAF7AF89D76}"/>
              </a:ext>
            </a:extLst>
          </p:cNvPr>
          <p:cNvSpPr txBox="1"/>
          <p:nvPr/>
        </p:nvSpPr>
        <p:spPr bwMode="auto">
          <a:xfrm>
            <a:off x="467544" y="1469561"/>
            <a:ext cx="1969751" cy="784830"/>
          </a:xfrm>
          <a:prstGeom prst="rect">
            <a:avLst/>
          </a:prstGeom>
          <a:noFill/>
          <a:ln w="9525">
            <a:noFill/>
            <a:miter lim="800000"/>
            <a:headEnd/>
            <a:tailEnd/>
          </a:ln>
          <a:effectLst/>
        </p:spPr>
        <p:txBody>
          <a:bodyPr wrap="square" rtlCol="0">
            <a:spAutoFit/>
          </a:bodyPr>
          <a:lstStyle/>
          <a:p>
            <a:pPr>
              <a:spcBef>
                <a:spcPct val="50000"/>
              </a:spcBef>
            </a:pPr>
            <a:r>
              <a:rPr lang="it-IT" sz="1800" dirty="0">
                <a:solidFill>
                  <a:srgbClr val="0070C0"/>
                </a:solidFill>
                <a:latin typeface="Arial" pitchFamily="34" charset="0"/>
              </a:rPr>
              <a:t>CISC:</a:t>
            </a:r>
          </a:p>
          <a:p>
            <a:pPr>
              <a:spcBef>
                <a:spcPct val="50000"/>
              </a:spcBef>
            </a:pPr>
            <a:r>
              <a:rPr lang="en-US" sz="1800" b="1" dirty="0">
                <a:solidFill>
                  <a:srgbClr val="080809"/>
                </a:solidFill>
                <a:latin typeface="PT Serif" panose="020F0502020204030204" pitchFamily="18" charset="0"/>
              </a:rPr>
              <a:t>Pick the ball</a:t>
            </a:r>
            <a:endParaRPr lang="en-US" sz="1800" dirty="0">
              <a:solidFill>
                <a:srgbClr val="0070C0"/>
              </a:solidFill>
              <a:latin typeface="Arial" pitchFamily="34" charset="0"/>
            </a:endParaRPr>
          </a:p>
        </p:txBody>
      </p:sp>
      <p:sp>
        <p:nvSpPr>
          <p:cNvPr id="34" name="CasellaDiTesto 33">
            <a:extLst>
              <a:ext uri="{FF2B5EF4-FFF2-40B4-BE49-F238E27FC236}">
                <a16:creationId xmlns:a16="http://schemas.microsoft.com/office/drawing/2014/main" id="{E5CCBFC2-5026-4E4A-F671-A0378B8EF257}"/>
              </a:ext>
            </a:extLst>
          </p:cNvPr>
          <p:cNvSpPr txBox="1"/>
          <p:nvPr/>
        </p:nvSpPr>
        <p:spPr bwMode="auto">
          <a:xfrm>
            <a:off x="3284240" y="4517504"/>
            <a:ext cx="3168352" cy="2031325"/>
          </a:xfrm>
          <a:prstGeom prst="rect">
            <a:avLst/>
          </a:prstGeom>
          <a:noFill/>
          <a:ln w="9525">
            <a:noFill/>
            <a:miter lim="800000"/>
            <a:headEnd/>
            <a:tailEnd/>
          </a:ln>
          <a:effectLst/>
        </p:spPr>
        <p:txBody>
          <a:bodyPr wrap="square" rtlCol="0">
            <a:spAutoFit/>
          </a:bodyPr>
          <a:lstStyle/>
          <a:p>
            <a:pPr>
              <a:spcBef>
                <a:spcPct val="50000"/>
              </a:spcBef>
            </a:pPr>
            <a:r>
              <a:rPr lang="it-IT" sz="1800" dirty="0">
                <a:solidFill>
                  <a:srgbClr val="0070C0"/>
                </a:solidFill>
                <a:latin typeface="Arial" pitchFamily="34" charset="0"/>
              </a:rPr>
              <a:t>RISC:</a:t>
            </a:r>
          </a:p>
          <a:p>
            <a:pPr>
              <a:spcBef>
                <a:spcPct val="50000"/>
              </a:spcBef>
            </a:pPr>
            <a:r>
              <a:rPr lang="en-US" sz="1800" b="1" i="0" dirty="0">
                <a:solidFill>
                  <a:srgbClr val="080809"/>
                </a:solidFill>
                <a:effectLst/>
                <a:latin typeface="PT Serif" panose="020F0502020204030204" pitchFamily="18" charset="0"/>
              </a:rPr>
              <a:t>Load X, 1800</a:t>
            </a:r>
          </a:p>
          <a:p>
            <a:pPr>
              <a:spcBef>
                <a:spcPct val="50000"/>
              </a:spcBef>
            </a:pPr>
            <a:r>
              <a:rPr lang="en-US" sz="1800" b="1" i="0" dirty="0">
                <a:solidFill>
                  <a:srgbClr val="080809"/>
                </a:solidFill>
                <a:effectLst/>
                <a:latin typeface="PT Serif" panose="020F0502020204030204" pitchFamily="18" charset="0"/>
              </a:rPr>
              <a:t>Load Y, 1801</a:t>
            </a:r>
          </a:p>
          <a:p>
            <a:pPr>
              <a:spcBef>
                <a:spcPct val="50000"/>
              </a:spcBef>
            </a:pPr>
            <a:r>
              <a:rPr lang="en-US" sz="1800" b="1" i="0" dirty="0">
                <a:solidFill>
                  <a:srgbClr val="080809"/>
                </a:solidFill>
                <a:effectLst/>
                <a:latin typeface="PT Serif" panose="020F0502020204030204" pitchFamily="18" charset="0"/>
              </a:rPr>
              <a:t>ADD X, Y</a:t>
            </a:r>
          </a:p>
          <a:p>
            <a:pPr>
              <a:spcBef>
                <a:spcPct val="50000"/>
              </a:spcBef>
            </a:pPr>
            <a:r>
              <a:rPr lang="en-US" sz="1800" b="1" dirty="0">
                <a:solidFill>
                  <a:srgbClr val="080809"/>
                </a:solidFill>
                <a:latin typeface="PT Serif" panose="020F0502020204030204" pitchFamily="18" charset="0"/>
              </a:rPr>
              <a:t>Store 1800, X</a:t>
            </a:r>
            <a:endParaRPr lang="en-US" sz="1800" dirty="0">
              <a:solidFill>
                <a:srgbClr val="0070C0"/>
              </a:solidFill>
              <a:latin typeface="Arial" pitchFamily="34" charset="0"/>
            </a:endParaRPr>
          </a:p>
        </p:txBody>
      </p:sp>
    </p:spTree>
    <p:extLst>
      <p:ext uri="{BB962C8B-B14F-4D97-AF65-F5344CB8AC3E}">
        <p14:creationId xmlns:p14="http://schemas.microsoft.com/office/powerpoint/2010/main" val="26351291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D5BF20-3054-2791-99AF-DBAEA309A3DA}"/>
              </a:ext>
            </a:extLst>
          </p:cNvPr>
          <p:cNvSpPr>
            <a:spLocks noGrp="1"/>
          </p:cNvSpPr>
          <p:nvPr>
            <p:ph type="title"/>
          </p:nvPr>
        </p:nvSpPr>
        <p:spPr/>
        <p:txBody>
          <a:bodyPr/>
          <a:lstStyle/>
          <a:p>
            <a:r>
              <a:rPr lang="it-IT" dirty="0"/>
              <a:t>RISC vs CISC</a:t>
            </a:r>
            <a:endParaRPr lang="en-US" dirty="0"/>
          </a:p>
        </p:txBody>
      </p:sp>
      <p:sp>
        <p:nvSpPr>
          <p:cNvPr id="5" name="CasellaDiTesto 4">
            <a:extLst>
              <a:ext uri="{FF2B5EF4-FFF2-40B4-BE49-F238E27FC236}">
                <a16:creationId xmlns:a16="http://schemas.microsoft.com/office/drawing/2014/main" id="{4DE85BF5-14A1-22BF-AB4F-47B04BC4CE34}"/>
              </a:ext>
            </a:extLst>
          </p:cNvPr>
          <p:cNvSpPr txBox="1"/>
          <p:nvPr/>
        </p:nvSpPr>
        <p:spPr bwMode="auto">
          <a:xfrm>
            <a:off x="1115616" y="620688"/>
            <a:ext cx="4130890" cy="5324535"/>
          </a:xfrm>
          <a:prstGeom prst="rect">
            <a:avLst/>
          </a:prstGeom>
          <a:noFill/>
          <a:ln w="9525">
            <a:noFill/>
            <a:miter lim="800000"/>
            <a:headEnd/>
            <a:tailEnd/>
          </a:ln>
          <a:effectLst/>
        </p:spPr>
        <p:txBody>
          <a:bodyPr wrap="square" rtlCol="0">
            <a:spAutoFit/>
          </a:bodyPr>
          <a:lstStyle/>
          <a:p>
            <a:pPr>
              <a:spcBef>
                <a:spcPct val="50000"/>
              </a:spcBef>
            </a:pPr>
            <a:r>
              <a:rPr lang="it-IT" sz="2800" dirty="0" err="1">
                <a:solidFill>
                  <a:srgbClr val="0070C0"/>
                </a:solidFill>
                <a:latin typeface="Arial" pitchFamily="34" charset="0"/>
              </a:rPr>
              <a:t>Cisc</a:t>
            </a:r>
            <a:endParaRPr lang="it-IT" sz="2800" dirty="0">
              <a:solidFill>
                <a:srgbClr val="0070C0"/>
              </a:solidFill>
              <a:latin typeface="Arial" pitchFamily="34" charset="0"/>
            </a:endParaRPr>
          </a:p>
          <a:p>
            <a:pPr>
              <a:spcBef>
                <a:spcPct val="50000"/>
              </a:spcBef>
            </a:pPr>
            <a:r>
              <a:rPr lang="en-US" dirty="0">
                <a:solidFill>
                  <a:srgbClr val="33CC33"/>
                </a:solidFill>
                <a:latin typeface="Arial" pitchFamily="34" charset="0"/>
              </a:rPr>
              <a:t>- Little work from the compiler to pass from high-level language into assembly (and few memory needed)</a:t>
            </a:r>
          </a:p>
          <a:p>
            <a:pPr>
              <a:spcBef>
                <a:spcPct val="50000"/>
              </a:spcBef>
            </a:pPr>
            <a:r>
              <a:rPr lang="en-US" dirty="0">
                <a:solidFill>
                  <a:srgbClr val="33CC33"/>
                </a:solidFill>
                <a:latin typeface="Arial" pitchFamily="34" charset="0"/>
              </a:rPr>
              <a:t>- Short codes</a:t>
            </a:r>
          </a:p>
          <a:p>
            <a:pPr>
              <a:spcBef>
                <a:spcPct val="50000"/>
              </a:spcBef>
            </a:pPr>
            <a:r>
              <a:rPr lang="en-US" dirty="0">
                <a:solidFill>
                  <a:srgbClr val="FF0000"/>
                </a:solidFill>
                <a:latin typeface="Arial" pitchFamily="34" charset="0"/>
              </a:rPr>
              <a:t>- More clock cycles</a:t>
            </a:r>
          </a:p>
          <a:p>
            <a:pPr>
              <a:spcBef>
                <a:spcPct val="50000"/>
              </a:spcBef>
            </a:pPr>
            <a:r>
              <a:rPr lang="en-US" dirty="0">
                <a:solidFill>
                  <a:srgbClr val="FF0000"/>
                </a:solidFill>
                <a:latin typeface="Arial" pitchFamily="34" charset="0"/>
              </a:rPr>
              <a:t>- Pipeline more difficult</a:t>
            </a:r>
          </a:p>
          <a:p>
            <a:pPr>
              <a:spcBef>
                <a:spcPct val="50000"/>
              </a:spcBef>
            </a:pPr>
            <a:r>
              <a:rPr lang="en-US" dirty="0">
                <a:latin typeface="Arial" pitchFamily="34" charset="0"/>
              </a:rPr>
              <a:t>- More transistors used to store instructions</a:t>
            </a:r>
          </a:p>
          <a:p>
            <a:pPr>
              <a:spcBef>
                <a:spcPct val="50000"/>
              </a:spcBef>
            </a:pPr>
            <a:endParaRPr lang="en-US" dirty="0">
              <a:solidFill>
                <a:srgbClr val="FF0000"/>
              </a:solidFill>
              <a:latin typeface="Arial" pitchFamily="34" charset="0"/>
            </a:endParaRPr>
          </a:p>
        </p:txBody>
      </p:sp>
      <p:sp>
        <p:nvSpPr>
          <p:cNvPr id="6" name="CasellaDiTesto 5">
            <a:extLst>
              <a:ext uri="{FF2B5EF4-FFF2-40B4-BE49-F238E27FC236}">
                <a16:creationId xmlns:a16="http://schemas.microsoft.com/office/drawing/2014/main" id="{BC6EB903-E48F-0D50-9588-DF89936C6423}"/>
              </a:ext>
            </a:extLst>
          </p:cNvPr>
          <p:cNvSpPr txBox="1"/>
          <p:nvPr/>
        </p:nvSpPr>
        <p:spPr bwMode="auto">
          <a:xfrm>
            <a:off x="5076056" y="620688"/>
            <a:ext cx="4130890" cy="5693866"/>
          </a:xfrm>
          <a:prstGeom prst="rect">
            <a:avLst/>
          </a:prstGeom>
          <a:noFill/>
          <a:ln w="9525">
            <a:noFill/>
            <a:miter lim="800000"/>
            <a:headEnd/>
            <a:tailEnd/>
          </a:ln>
          <a:effectLst/>
        </p:spPr>
        <p:txBody>
          <a:bodyPr wrap="square" rtlCol="0">
            <a:spAutoFit/>
          </a:bodyPr>
          <a:lstStyle/>
          <a:p>
            <a:pPr>
              <a:spcBef>
                <a:spcPct val="50000"/>
              </a:spcBef>
            </a:pPr>
            <a:r>
              <a:rPr lang="it-IT" sz="2800" dirty="0" err="1">
                <a:solidFill>
                  <a:srgbClr val="0070C0"/>
                </a:solidFill>
                <a:latin typeface="Arial" pitchFamily="34" charset="0"/>
              </a:rPr>
              <a:t>Risc</a:t>
            </a:r>
            <a:endParaRPr lang="it-IT" sz="2800" dirty="0">
              <a:solidFill>
                <a:srgbClr val="0070C0"/>
              </a:solidFill>
              <a:latin typeface="Arial" pitchFamily="34" charset="0"/>
            </a:endParaRPr>
          </a:p>
          <a:p>
            <a:pPr>
              <a:spcBef>
                <a:spcPct val="50000"/>
              </a:spcBef>
            </a:pPr>
            <a:r>
              <a:rPr lang="en-US" dirty="0">
                <a:solidFill>
                  <a:srgbClr val="FF0000"/>
                </a:solidFill>
                <a:latin typeface="Arial" pitchFamily="34" charset="0"/>
              </a:rPr>
              <a:t>- Long codes and more RAM needed (and it must also be fast)</a:t>
            </a:r>
          </a:p>
          <a:p>
            <a:pPr>
              <a:spcBef>
                <a:spcPct val="50000"/>
              </a:spcBef>
            </a:pPr>
            <a:r>
              <a:rPr lang="en-US" dirty="0">
                <a:solidFill>
                  <a:srgbClr val="33CC33"/>
                </a:solidFill>
                <a:latin typeface="Arial" pitchFamily="34" charset="0"/>
              </a:rPr>
              <a:t>- More general purpose hardware</a:t>
            </a:r>
          </a:p>
          <a:p>
            <a:pPr>
              <a:spcBef>
                <a:spcPct val="50000"/>
              </a:spcBef>
            </a:pPr>
            <a:r>
              <a:rPr lang="en-US" dirty="0">
                <a:solidFill>
                  <a:srgbClr val="33CC33"/>
                </a:solidFill>
                <a:latin typeface="Arial" pitchFamily="34" charset="0"/>
              </a:rPr>
              <a:t>- One cycle per instruction (or even less)</a:t>
            </a:r>
          </a:p>
          <a:p>
            <a:pPr>
              <a:spcBef>
                <a:spcPct val="50000"/>
              </a:spcBef>
            </a:pPr>
            <a:r>
              <a:rPr lang="en-US" dirty="0">
                <a:solidFill>
                  <a:srgbClr val="33CC33"/>
                </a:solidFill>
                <a:latin typeface="Arial" pitchFamily="34" charset="0"/>
              </a:rPr>
              <a:t>- Pipeline easier</a:t>
            </a:r>
          </a:p>
          <a:p>
            <a:pPr>
              <a:spcBef>
                <a:spcPct val="50000"/>
              </a:spcBef>
            </a:pPr>
            <a:r>
              <a:rPr lang="en-US" dirty="0">
                <a:latin typeface="Arial" pitchFamily="34" charset="0"/>
              </a:rPr>
              <a:t>- More transistors used for register memories</a:t>
            </a:r>
          </a:p>
          <a:p>
            <a:pPr>
              <a:spcBef>
                <a:spcPct val="50000"/>
              </a:spcBef>
            </a:pPr>
            <a:endParaRPr lang="en-US" dirty="0">
              <a:solidFill>
                <a:srgbClr val="FF0000"/>
              </a:solidFill>
              <a:latin typeface="Arial" pitchFamily="34" charset="0"/>
            </a:endParaRPr>
          </a:p>
        </p:txBody>
      </p:sp>
    </p:spTree>
    <p:extLst>
      <p:ext uri="{BB962C8B-B14F-4D97-AF65-F5344CB8AC3E}">
        <p14:creationId xmlns:p14="http://schemas.microsoft.com/office/powerpoint/2010/main" val="3455249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olo 1"/>
          <p:cNvSpPr>
            <a:spLocks noGrp="1"/>
          </p:cNvSpPr>
          <p:nvPr>
            <p:ph type="title"/>
          </p:nvPr>
        </p:nvSpPr>
        <p:spPr/>
        <p:txBody>
          <a:bodyPr/>
          <a:lstStyle/>
          <a:p>
            <a:r>
              <a:rPr lang="it-IT" altLang="it-IT" dirty="0"/>
              <a:t>ARM-</a:t>
            </a:r>
            <a:r>
              <a:rPr lang="it-IT" altLang="it-IT" dirty="0" err="1"/>
              <a:t>Cortex</a:t>
            </a:r>
            <a:r>
              <a:rPr lang="it-IT" altLang="it-IT" dirty="0"/>
              <a:t> families</a:t>
            </a:r>
          </a:p>
        </p:txBody>
      </p:sp>
      <p:sp>
        <p:nvSpPr>
          <p:cNvPr id="3" name="Rectangle 3"/>
          <p:cNvSpPr txBox="1">
            <a:spLocks noChangeArrowheads="1"/>
          </p:cNvSpPr>
          <p:nvPr/>
        </p:nvSpPr>
        <p:spPr>
          <a:xfrm>
            <a:off x="251520" y="1124744"/>
            <a:ext cx="8892480" cy="5400600"/>
          </a:xfrm>
          <a:prstGeom prst="rect">
            <a:avLst/>
          </a:prstGeom>
        </p:spPr>
        <p:txBody>
          <a:bodyPr/>
          <a:lstStyle/>
          <a:p>
            <a:pPr marL="342900" indent="-342900">
              <a:lnSpc>
                <a:spcPct val="150000"/>
              </a:lnSpc>
              <a:buFont typeface="Wingdings" pitchFamily="2" charset="2"/>
              <a:buChar char="§"/>
              <a:defRPr/>
            </a:pPr>
            <a:endParaRPr lang="en-US" sz="3200" kern="0" dirty="0">
              <a:solidFill>
                <a:srgbClr val="0066CC"/>
              </a:solidFill>
              <a:latin typeface="Arial" pitchFamily="34" charset="0"/>
              <a:cs typeface="Arial" pitchFamily="34" charset="0"/>
            </a:endParaRPr>
          </a:p>
        </p:txBody>
      </p:sp>
      <p:sp>
        <p:nvSpPr>
          <p:cNvPr id="11" name="CasellaDiTesto 10"/>
          <p:cNvSpPr txBox="1"/>
          <p:nvPr/>
        </p:nvSpPr>
        <p:spPr bwMode="auto">
          <a:xfrm>
            <a:off x="107504" y="976339"/>
            <a:ext cx="3796232" cy="2308324"/>
          </a:xfrm>
          <a:prstGeom prst="rect">
            <a:avLst/>
          </a:prstGeom>
          <a:noFill/>
          <a:ln w="9525">
            <a:noFill/>
            <a:miter lim="800000"/>
            <a:headEnd/>
            <a:tailEnd/>
          </a:ln>
          <a:effectLst/>
        </p:spPr>
        <p:txBody>
          <a:bodyPr wrap="none" rtlCol="0">
            <a:spAutoFit/>
          </a:bodyPr>
          <a:lstStyle/>
          <a:p>
            <a:pPr>
              <a:spcBef>
                <a:spcPts val="0"/>
              </a:spcBef>
            </a:pPr>
            <a:r>
              <a:rPr lang="it-IT" dirty="0" err="1">
                <a:latin typeface="Arial" panose="020B0604020202020204" pitchFamily="34" charset="0"/>
                <a:cs typeface="Arial" panose="020B0604020202020204" pitchFamily="34" charset="0"/>
              </a:rPr>
              <a:t>Different</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profiles</a:t>
            </a:r>
            <a:r>
              <a:rPr lang="it-IT" dirty="0">
                <a:latin typeface="Arial" panose="020B0604020202020204" pitchFamily="34" charset="0"/>
                <a:cs typeface="Arial" panose="020B0604020202020204" pitchFamily="34" charset="0"/>
              </a:rPr>
              <a:t>»</a:t>
            </a:r>
          </a:p>
          <a:p>
            <a:pPr>
              <a:spcBef>
                <a:spcPts val="0"/>
              </a:spcBef>
            </a:pPr>
            <a:r>
              <a:rPr lang="it-IT" dirty="0">
                <a:latin typeface="Arial" panose="020B0604020202020204" pitchFamily="34" charset="0"/>
                <a:cs typeface="Arial" panose="020B0604020202020204" pitchFamily="34" charset="0"/>
              </a:rPr>
              <a:t>- A: </a:t>
            </a:r>
            <a:r>
              <a:rPr lang="it-IT" dirty="0" err="1">
                <a:latin typeface="Arial" panose="020B0604020202020204" pitchFamily="34" charset="0"/>
                <a:cs typeface="Arial" panose="020B0604020202020204" pitchFamily="34" charset="0"/>
              </a:rPr>
              <a:t>application</a:t>
            </a:r>
            <a:r>
              <a:rPr lang="it-IT" dirty="0">
                <a:latin typeface="Arial" panose="020B0604020202020204" pitchFamily="34" charset="0"/>
                <a:cs typeface="Arial" panose="020B0604020202020204" pitchFamily="34" charset="0"/>
              </a:rPr>
              <a:t> (high-end)</a:t>
            </a:r>
          </a:p>
          <a:p>
            <a:pPr>
              <a:spcBef>
                <a:spcPts val="0"/>
              </a:spcBef>
            </a:pPr>
            <a:r>
              <a:rPr lang="it-IT" dirty="0">
                <a:latin typeface="Arial" panose="020B0604020202020204" pitchFamily="34" charset="0"/>
                <a:cs typeface="Arial" panose="020B0604020202020204" pitchFamily="34" charset="0"/>
              </a:rPr>
              <a:t>- R: </a:t>
            </a:r>
            <a:r>
              <a:rPr lang="it-IT" dirty="0" err="1">
                <a:latin typeface="Arial" panose="020B0604020202020204" pitchFamily="34" charset="0"/>
                <a:cs typeface="Arial" panose="020B0604020202020204" pitchFamily="34" charset="0"/>
              </a:rPr>
              <a:t>real</a:t>
            </a:r>
            <a:r>
              <a:rPr lang="it-IT" dirty="0">
                <a:latin typeface="Arial" panose="020B0604020202020204" pitchFamily="34" charset="0"/>
                <a:cs typeface="Arial" panose="020B0604020202020204" pitchFamily="34" charset="0"/>
              </a:rPr>
              <a:t> time (more focus</a:t>
            </a:r>
          </a:p>
          <a:p>
            <a:pPr>
              <a:spcBef>
                <a:spcPts val="0"/>
              </a:spcBef>
            </a:pPr>
            <a:r>
              <a:rPr lang="it-IT" dirty="0">
                <a:latin typeface="Arial" panose="020B0604020202020204" pitchFamily="34" charset="0"/>
                <a:cs typeface="Arial" panose="020B0604020202020204" pitchFamily="34" charset="0"/>
              </a:rPr>
              <a:t>on timing performance)</a:t>
            </a:r>
          </a:p>
          <a:p>
            <a:pPr>
              <a:spcBef>
                <a:spcPts val="0"/>
              </a:spcBef>
            </a:pPr>
            <a:r>
              <a:rPr lang="it-IT" dirty="0">
                <a:latin typeface="Arial" panose="020B0604020202020204" pitchFamily="34" charset="0"/>
                <a:cs typeface="Arial" panose="020B0604020202020204" pitchFamily="34" charset="0"/>
              </a:rPr>
              <a:t>- M: more wide-range and </a:t>
            </a:r>
          </a:p>
          <a:p>
            <a:pPr>
              <a:spcBef>
                <a:spcPts val="0"/>
              </a:spcBef>
            </a:pPr>
            <a:r>
              <a:rPr lang="it-IT" dirty="0">
                <a:latin typeface="Arial" panose="020B0604020202020204" pitchFamily="34" charset="0"/>
                <a:cs typeface="Arial" panose="020B0604020202020204" pitchFamily="34" charset="0"/>
              </a:rPr>
              <a:t>mainstream</a:t>
            </a:r>
          </a:p>
        </p:txBody>
      </p:sp>
      <p:sp>
        <p:nvSpPr>
          <p:cNvPr id="13" name="CasellaDiTesto 12"/>
          <p:cNvSpPr txBox="1"/>
          <p:nvPr/>
        </p:nvSpPr>
        <p:spPr bwMode="auto">
          <a:xfrm>
            <a:off x="104871" y="3561401"/>
            <a:ext cx="4565099" cy="1569660"/>
          </a:xfrm>
          <a:prstGeom prst="rect">
            <a:avLst/>
          </a:prstGeom>
          <a:noFill/>
          <a:ln w="9525">
            <a:noFill/>
            <a:miter lim="800000"/>
            <a:headEnd/>
            <a:tailEnd/>
          </a:ln>
          <a:effectLst/>
        </p:spPr>
        <p:txBody>
          <a:bodyPr wrap="square" rtlCol="0">
            <a:spAutoFit/>
          </a:bodyPr>
          <a:lstStyle/>
          <a:p>
            <a:pPr>
              <a:spcBef>
                <a:spcPts val="0"/>
              </a:spcBef>
            </a:pPr>
            <a:r>
              <a:rPr lang="en-GB" dirty="0">
                <a:latin typeface="Arial" panose="020B0604020202020204" pitchFamily="34" charset="0"/>
                <a:cs typeface="Arial" panose="020B0604020202020204" pitchFamily="34" charset="0"/>
              </a:rPr>
              <a:t>Business model:</a:t>
            </a:r>
          </a:p>
          <a:p>
            <a:pPr>
              <a:spcBef>
                <a:spcPts val="0"/>
              </a:spcBef>
            </a:pPr>
            <a:r>
              <a:rPr lang="en-GB" dirty="0">
                <a:solidFill>
                  <a:srgbClr val="0066CC"/>
                </a:solidFill>
                <a:latin typeface="Arial" panose="020B0604020202020204" pitchFamily="34" charset="0"/>
                <a:cs typeface="Arial" panose="020B0604020202020204" pitchFamily="34" charset="0"/>
              </a:rPr>
              <a:t>   Intellectual</a:t>
            </a:r>
          </a:p>
          <a:p>
            <a:pPr>
              <a:spcBef>
                <a:spcPts val="0"/>
              </a:spcBef>
            </a:pPr>
            <a:r>
              <a:rPr lang="en-GB" dirty="0">
                <a:solidFill>
                  <a:srgbClr val="0066CC"/>
                </a:solidFill>
                <a:latin typeface="Arial" panose="020B0604020202020204" pitchFamily="34" charset="0"/>
                <a:cs typeface="Arial" panose="020B0604020202020204" pitchFamily="34" charset="0"/>
              </a:rPr>
              <a:t>       Property </a:t>
            </a:r>
          </a:p>
          <a:p>
            <a:pPr>
              <a:spcBef>
                <a:spcPts val="0"/>
              </a:spcBef>
            </a:pPr>
            <a:r>
              <a:rPr lang="en-GB" dirty="0">
                <a:solidFill>
                  <a:srgbClr val="0066CC"/>
                </a:solidFill>
                <a:latin typeface="Arial" panose="020B0604020202020204" pitchFamily="34" charset="0"/>
                <a:cs typeface="Arial" panose="020B0604020202020204" pitchFamily="34" charset="0"/>
              </a:rPr>
              <a:t>          Licensing</a:t>
            </a:r>
            <a:endParaRPr lang="it-IT" dirty="0">
              <a:solidFill>
                <a:srgbClr val="0066CC"/>
              </a:solidFill>
              <a:latin typeface="Arial" panose="020B0604020202020204" pitchFamily="34" charset="0"/>
              <a:cs typeface="Arial" panose="020B0604020202020204" pitchFamily="34" charset="0"/>
            </a:endParaRPr>
          </a:p>
        </p:txBody>
      </p:sp>
      <p:pic>
        <p:nvPicPr>
          <p:cNvPr id="8" name="Immagine 7"/>
          <p:cNvPicPr/>
          <p:nvPr/>
        </p:nvPicPr>
        <p:blipFill rotWithShape="1">
          <a:blip r:embed="rId2"/>
          <a:srcRect t="1939" r="3588" b="3615"/>
          <a:stretch/>
        </p:blipFill>
        <p:spPr bwMode="auto">
          <a:xfrm>
            <a:off x="3923928" y="764704"/>
            <a:ext cx="4931782" cy="2736304"/>
          </a:xfrm>
          <a:prstGeom prst="rect">
            <a:avLst/>
          </a:prstGeom>
          <a:ln>
            <a:noFill/>
          </a:ln>
          <a:extLst>
            <a:ext uri="{53640926-AAD7-44D8-BBD7-CCE9431645EC}">
              <a14:shadowObscured xmlns:a14="http://schemas.microsoft.com/office/drawing/2010/main"/>
            </a:ext>
          </a:extLst>
        </p:spPr>
      </p:pic>
      <p:pic>
        <p:nvPicPr>
          <p:cNvPr id="10" name="Immagine 9"/>
          <p:cNvPicPr/>
          <p:nvPr/>
        </p:nvPicPr>
        <p:blipFill rotWithShape="1">
          <a:blip r:embed="rId3"/>
          <a:srcRect l="936"/>
          <a:stretch/>
        </p:blipFill>
        <p:spPr bwMode="auto">
          <a:xfrm>
            <a:off x="3203848" y="3717033"/>
            <a:ext cx="4391171" cy="2808312"/>
          </a:xfrm>
          <a:prstGeom prst="rect">
            <a:avLst/>
          </a:prstGeom>
          <a:ln>
            <a:noFill/>
          </a:ln>
          <a:extLst>
            <a:ext uri="{53640926-AAD7-44D8-BBD7-CCE9431645EC}">
              <a14:shadowObscured xmlns:a14="http://schemas.microsoft.com/office/drawing/2010/main"/>
            </a:ext>
          </a:extLst>
        </p:spPr>
      </p:pic>
      <p:pic>
        <p:nvPicPr>
          <p:cNvPr id="14" name="Immagine 13"/>
          <p:cNvPicPr/>
          <p:nvPr/>
        </p:nvPicPr>
        <p:blipFill rotWithShape="1">
          <a:blip r:embed="rId4"/>
          <a:srcRect l="5051" t="4482" r="4750" b="5577"/>
          <a:stretch/>
        </p:blipFill>
        <p:spPr bwMode="auto">
          <a:xfrm>
            <a:off x="7668344" y="4581128"/>
            <a:ext cx="1270248" cy="112981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525971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olo 1"/>
          <p:cNvSpPr>
            <a:spLocks noGrp="1"/>
          </p:cNvSpPr>
          <p:nvPr>
            <p:ph type="title"/>
          </p:nvPr>
        </p:nvSpPr>
        <p:spPr/>
        <p:txBody>
          <a:bodyPr/>
          <a:lstStyle/>
          <a:p>
            <a:r>
              <a:rPr lang="en-US" altLang="it-IT" dirty="0"/>
              <a:t>ARM-Cortex M3 and M4 architectures</a:t>
            </a:r>
          </a:p>
        </p:txBody>
      </p:sp>
      <p:sp>
        <p:nvSpPr>
          <p:cNvPr id="3" name="Rectangle 3"/>
          <p:cNvSpPr txBox="1">
            <a:spLocks noChangeArrowheads="1"/>
          </p:cNvSpPr>
          <p:nvPr/>
        </p:nvSpPr>
        <p:spPr>
          <a:xfrm>
            <a:off x="251520" y="1124744"/>
            <a:ext cx="8892480" cy="5400600"/>
          </a:xfrm>
          <a:prstGeom prst="rect">
            <a:avLst/>
          </a:prstGeom>
        </p:spPr>
        <p:txBody>
          <a:bodyPr/>
          <a:lstStyle/>
          <a:p>
            <a:pPr marL="342900" indent="-342900">
              <a:lnSpc>
                <a:spcPct val="150000"/>
              </a:lnSpc>
              <a:buFont typeface="Wingdings" pitchFamily="2" charset="2"/>
              <a:buChar char="§"/>
              <a:defRPr/>
            </a:pPr>
            <a:endParaRPr lang="en-US" sz="3200" kern="0" dirty="0">
              <a:solidFill>
                <a:srgbClr val="0066CC"/>
              </a:solidFill>
              <a:latin typeface="Arial" pitchFamily="34" charset="0"/>
              <a:cs typeface="Arial" pitchFamily="34" charset="0"/>
            </a:endParaRPr>
          </a:p>
        </p:txBody>
      </p:sp>
      <p:pic>
        <p:nvPicPr>
          <p:cNvPr id="6" name="Immagine 5"/>
          <p:cNvPicPr/>
          <p:nvPr/>
        </p:nvPicPr>
        <p:blipFill rotWithShape="1">
          <a:blip r:embed="rId3"/>
          <a:srcRect l="-654" r="-458"/>
          <a:stretch/>
        </p:blipFill>
        <p:spPr bwMode="auto">
          <a:xfrm>
            <a:off x="1" y="764704"/>
            <a:ext cx="9144000" cy="568863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30128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olo 1"/>
          <p:cNvSpPr>
            <a:spLocks noGrp="1"/>
          </p:cNvSpPr>
          <p:nvPr>
            <p:ph type="title"/>
          </p:nvPr>
        </p:nvSpPr>
        <p:spPr/>
        <p:txBody>
          <a:bodyPr/>
          <a:lstStyle/>
          <a:p>
            <a:r>
              <a:rPr lang="it-IT" altLang="it-IT" dirty="0"/>
              <a:t>ARM-</a:t>
            </a:r>
            <a:r>
              <a:rPr lang="it-IT" altLang="it-IT" dirty="0" err="1"/>
              <a:t>Cortex</a:t>
            </a:r>
            <a:r>
              <a:rPr lang="it-IT" altLang="it-IT" dirty="0"/>
              <a:t> pipelining</a:t>
            </a:r>
          </a:p>
        </p:txBody>
      </p:sp>
      <p:sp>
        <p:nvSpPr>
          <p:cNvPr id="3" name="Rectangle 3"/>
          <p:cNvSpPr txBox="1">
            <a:spLocks noChangeArrowheads="1"/>
          </p:cNvSpPr>
          <p:nvPr/>
        </p:nvSpPr>
        <p:spPr>
          <a:xfrm>
            <a:off x="251520" y="1124744"/>
            <a:ext cx="8892480" cy="5400600"/>
          </a:xfrm>
          <a:prstGeom prst="rect">
            <a:avLst/>
          </a:prstGeom>
        </p:spPr>
        <p:txBody>
          <a:bodyPr/>
          <a:lstStyle/>
          <a:p>
            <a:pPr marL="342900" indent="-342900">
              <a:lnSpc>
                <a:spcPct val="150000"/>
              </a:lnSpc>
              <a:buFont typeface="Wingdings" pitchFamily="2" charset="2"/>
              <a:buChar char="§"/>
              <a:defRPr/>
            </a:pPr>
            <a:endParaRPr lang="en-US" sz="3200" kern="0" dirty="0">
              <a:solidFill>
                <a:srgbClr val="0066CC"/>
              </a:solidFill>
              <a:latin typeface="Arial" pitchFamily="34" charset="0"/>
              <a:cs typeface="Arial" pitchFamily="34" charset="0"/>
            </a:endParaRPr>
          </a:p>
        </p:txBody>
      </p:sp>
      <p:sp>
        <p:nvSpPr>
          <p:cNvPr id="11" name="CasellaDiTesto 10"/>
          <p:cNvSpPr txBox="1"/>
          <p:nvPr/>
        </p:nvSpPr>
        <p:spPr bwMode="auto">
          <a:xfrm>
            <a:off x="150552" y="2452664"/>
            <a:ext cx="2068195" cy="461665"/>
          </a:xfrm>
          <a:prstGeom prst="rect">
            <a:avLst/>
          </a:prstGeom>
          <a:noFill/>
          <a:ln w="9525">
            <a:noFill/>
            <a:miter lim="800000"/>
            <a:headEnd/>
            <a:tailEnd/>
          </a:ln>
          <a:effectLst/>
        </p:spPr>
        <p:txBody>
          <a:bodyPr wrap="none" rtlCol="0">
            <a:spAutoFit/>
          </a:bodyPr>
          <a:lstStyle/>
          <a:p>
            <a:pPr>
              <a:spcBef>
                <a:spcPts val="0"/>
              </a:spcBef>
            </a:pPr>
            <a:r>
              <a:rPr lang="it-IT" dirty="0">
                <a:latin typeface="Arial" panose="020B0604020202020204" pitchFamily="34" charset="0"/>
                <a:cs typeface="Arial" panose="020B0604020202020204" pitchFamily="34" charset="0"/>
              </a:rPr>
              <a:t>3-level (M3/4)</a:t>
            </a:r>
          </a:p>
        </p:txBody>
      </p:sp>
      <p:sp>
        <p:nvSpPr>
          <p:cNvPr id="13" name="CasellaDiTesto 12"/>
          <p:cNvSpPr txBox="1"/>
          <p:nvPr/>
        </p:nvSpPr>
        <p:spPr bwMode="auto">
          <a:xfrm>
            <a:off x="222561" y="1012312"/>
            <a:ext cx="2376264" cy="461665"/>
          </a:xfrm>
          <a:prstGeom prst="rect">
            <a:avLst/>
          </a:prstGeom>
          <a:noFill/>
          <a:ln w="9525">
            <a:noFill/>
            <a:miter lim="800000"/>
            <a:headEnd/>
            <a:tailEnd/>
          </a:ln>
          <a:effectLst/>
        </p:spPr>
        <p:txBody>
          <a:bodyPr wrap="square" rtlCol="0">
            <a:spAutoFit/>
          </a:bodyPr>
          <a:lstStyle/>
          <a:p>
            <a:pPr>
              <a:spcBef>
                <a:spcPts val="0"/>
              </a:spcBef>
            </a:pPr>
            <a:r>
              <a:rPr lang="en-GB" dirty="0">
                <a:latin typeface="Arial" panose="020B0604020202020204" pitchFamily="34" charset="0"/>
                <a:cs typeface="Arial" panose="020B0604020202020204" pitchFamily="34" charset="0"/>
              </a:rPr>
              <a:t>2-level (M0+)</a:t>
            </a:r>
            <a:endParaRPr lang="it-IT" dirty="0">
              <a:latin typeface="Arial" panose="020B0604020202020204" pitchFamily="34" charset="0"/>
              <a:cs typeface="Arial" panose="020B0604020202020204" pitchFamily="34" charset="0"/>
            </a:endParaRPr>
          </a:p>
        </p:txBody>
      </p:sp>
      <p:pic>
        <p:nvPicPr>
          <p:cNvPr id="6" name="Immagine 5"/>
          <p:cNvPicPr/>
          <p:nvPr/>
        </p:nvPicPr>
        <p:blipFill>
          <a:blip r:embed="rId3">
            <a:extLst>
              <a:ext uri="{28A0092B-C50C-407E-A947-70E740481C1C}">
                <a14:useLocalDpi xmlns:a14="http://schemas.microsoft.com/office/drawing/2010/main" val="0"/>
              </a:ext>
            </a:extLst>
          </a:blip>
          <a:srcRect/>
          <a:stretch>
            <a:fillRect/>
          </a:stretch>
        </p:blipFill>
        <p:spPr bwMode="auto">
          <a:xfrm>
            <a:off x="2310792" y="2452663"/>
            <a:ext cx="5544616" cy="1224965"/>
          </a:xfrm>
          <a:prstGeom prst="rect">
            <a:avLst/>
          </a:prstGeom>
          <a:noFill/>
          <a:ln>
            <a:noFill/>
          </a:ln>
        </p:spPr>
      </p:pic>
      <p:pic>
        <p:nvPicPr>
          <p:cNvPr id="7" name="Immagine 6"/>
          <p:cNvPicPr/>
          <p:nvPr/>
        </p:nvPicPr>
        <p:blipFill>
          <a:blip r:embed="rId4">
            <a:extLst>
              <a:ext uri="{28A0092B-C50C-407E-A947-70E740481C1C}">
                <a14:useLocalDpi xmlns:a14="http://schemas.microsoft.com/office/drawing/2010/main" val="0"/>
              </a:ext>
            </a:extLst>
          </a:blip>
          <a:srcRect/>
          <a:stretch>
            <a:fillRect/>
          </a:stretch>
        </p:blipFill>
        <p:spPr bwMode="auto">
          <a:xfrm>
            <a:off x="2310792" y="849580"/>
            <a:ext cx="6480720" cy="1332091"/>
          </a:xfrm>
          <a:prstGeom prst="rect">
            <a:avLst/>
          </a:prstGeom>
          <a:noFill/>
          <a:ln>
            <a:noFill/>
          </a:ln>
        </p:spPr>
      </p:pic>
      <p:pic>
        <p:nvPicPr>
          <p:cNvPr id="8" name="Immagine 7"/>
          <p:cNvPicPr/>
          <p:nvPr/>
        </p:nvPicPr>
        <p:blipFill rotWithShape="1">
          <a:blip r:embed="rId5"/>
          <a:srcRect t="2504"/>
          <a:stretch/>
        </p:blipFill>
        <p:spPr bwMode="auto">
          <a:xfrm>
            <a:off x="2195736" y="3773477"/>
            <a:ext cx="6912768" cy="275186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61504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olo 1"/>
          <p:cNvSpPr>
            <a:spLocks noGrp="1"/>
          </p:cNvSpPr>
          <p:nvPr>
            <p:ph type="title"/>
          </p:nvPr>
        </p:nvSpPr>
        <p:spPr/>
        <p:txBody>
          <a:bodyPr/>
          <a:lstStyle/>
          <a:p>
            <a:r>
              <a:rPr lang="en-US" altLang="it-IT" dirty="0"/>
              <a:t>ARM-Cortex M4 memory map</a:t>
            </a:r>
          </a:p>
        </p:txBody>
      </p:sp>
      <p:sp>
        <p:nvSpPr>
          <p:cNvPr id="3" name="Rectangle 3"/>
          <p:cNvSpPr txBox="1">
            <a:spLocks noChangeArrowheads="1"/>
          </p:cNvSpPr>
          <p:nvPr/>
        </p:nvSpPr>
        <p:spPr>
          <a:xfrm>
            <a:off x="251520" y="1124744"/>
            <a:ext cx="8892480" cy="5400600"/>
          </a:xfrm>
          <a:prstGeom prst="rect">
            <a:avLst/>
          </a:prstGeom>
        </p:spPr>
        <p:txBody>
          <a:bodyPr/>
          <a:lstStyle/>
          <a:p>
            <a:pPr marL="342900" indent="-342900">
              <a:lnSpc>
                <a:spcPct val="150000"/>
              </a:lnSpc>
              <a:buFont typeface="Wingdings" pitchFamily="2" charset="2"/>
              <a:buChar char="§"/>
              <a:defRPr/>
            </a:pPr>
            <a:endParaRPr lang="en-US" sz="3200" kern="0" dirty="0">
              <a:solidFill>
                <a:srgbClr val="0066CC"/>
              </a:solidFill>
              <a:latin typeface="Arial" pitchFamily="34" charset="0"/>
              <a:cs typeface="Arial" pitchFamily="34" charset="0"/>
            </a:endParaRPr>
          </a:p>
        </p:txBody>
      </p:sp>
      <p:pic>
        <p:nvPicPr>
          <p:cNvPr id="8" name="Immagine 7"/>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7504" y="625683"/>
            <a:ext cx="6144482" cy="5906324"/>
          </a:xfrm>
          <a:prstGeom prst="rect">
            <a:avLst/>
          </a:prstGeom>
        </p:spPr>
      </p:pic>
      <p:pic>
        <p:nvPicPr>
          <p:cNvPr id="12" name="Immagine 11"/>
          <p:cNvPicPr>
            <a:picLocks noChangeAspect="1"/>
          </p:cNvPicPr>
          <p:nvPr/>
        </p:nvPicPr>
        <p:blipFill rotWithShape="1">
          <a:blip r:embed="rId3">
            <a:extLst>
              <a:ext uri="{28A0092B-C50C-407E-A947-70E740481C1C}">
                <a14:useLocalDpi xmlns:a14="http://schemas.microsoft.com/office/drawing/2010/main" val="0"/>
              </a:ext>
            </a:extLst>
          </a:blip>
          <a:srcRect r="3572"/>
          <a:stretch/>
        </p:blipFill>
        <p:spPr>
          <a:xfrm>
            <a:off x="6948264" y="623379"/>
            <a:ext cx="1944216" cy="5743186"/>
          </a:xfrm>
          <a:prstGeom prst="rect">
            <a:avLst/>
          </a:prstGeom>
        </p:spPr>
      </p:pic>
      <p:sp>
        <p:nvSpPr>
          <p:cNvPr id="2" name="CasellaDiTesto 1"/>
          <p:cNvSpPr txBox="1"/>
          <p:nvPr/>
        </p:nvSpPr>
        <p:spPr bwMode="auto">
          <a:xfrm>
            <a:off x="137395" y="1124744"/>
            <a:ext cx="3231975" cy="400110"/>
          </a:xfrm>
          <a:prstGeom prst="rect">
            <a:avLst/>
          </a:prstGeom>
          <a:noFill/>
          <a:ln w="9525">
            <a:noFill/>
            <a:miter lim="800000"/>
            <a:headEnd/>
            <a:tailEnd/>
          </a:ln>
          <a:effectLst/>
        </p:spPr>
        <p:txBody>
          <a:bodyPr wrap="none" rtlCol="0">
            <a:spAutoFit/>
          </a:bodyPr>
          <a:lstStyle/>
          <a:p>
            <a:pPr algn="r">
              <a:spcBef>
                <a:spcPct val="50000"/>
              </a:spcBef>
            </a:pPr>
            <a:r>
              <a:rPr lang="en-US" sz="2000" dirty="0">
                <a:solidFill>
                  <a:srgbClr val="0070C0"/>
                </a:solidFill>
                <a:latin typeface="Arial" pitchFamily="34" charset="0"/>
              </a:rPr>
              <a:t>4 GB addressable memory</a:t>
            </a:r>
          </a:p>
        </p:txBody>
      </p:sp>
    </p:spTree>
    <p:extLst>
      <p:ext uri="{BB962C8B-B14F-4D97-AF65-F5344CB8AC3E}">
        <p14:creationId xmlns:p14="http://schemas.microsoft.com/office/powerpoint/2010/main" val="218233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olo 1"/>
          <p:cNvSpPr>
            <a:spLocks noGrp="1"/>
          </p:cNvSpPr>
          <p:nvPr>
            <p:ph type="title"/>
          </p:nvPr>
        </p:nvSpPr>
        <p:spPr/>
        <p:txBody>
          <a:bodyPr/>
          <a:lstStyle/>
          <a:p>
            <a:r>
              <a:rPr lang="en-US" altLang="it-IT" dirty="0"/>
              <a:t>Summary</a:t>
            </a:r>
          </a:p>
        </p:txBody>
      </p:sp>
      <p:sp>
        <p:nvSpPr>
          <p:cNvPr id="3" name="Rectangle 3"/>
          <p:cNvSpPr txBox="1">
            <a:spLocks noChangeArrowheads="1"/>
          </p:cNvSpPr>
          <p:nvPr/>
        </p:nvSpPr>
        <p:spPr>
          <a:xfrm>
            <a:off x="251520" y="1124744"/>
            <a:ext cx="8892480" cy="5400600"/>
          </a:xfrm>
          <a:prstGeom prst="rect">
            <a:avLst/>
          </a:prstGeom>
        </p:spPr>
        <p:txBody>
          <a:bodyPr/>
          <a:lstStyle/>
          <a:p>
            <a:pPr marL="342900" indent="-342900">
              <a:lnSpc>
                <a:spcPct val="150000"/>
              </a:lnSpc>
              <a:buFont typeface="Wingdings" pitchFamily="2" charset="2"/>
              <a:buChar char="§"/>
              <a:defRPr/>
            </a:pPr>
            <a:endParaRPr lang="en-US" sz="3200" kern="0" dirty="0">
              <a:solidFill>
                <a:srgbClr val="0066CC"/>
              </a:solidFill>
              <a:latin typeface="Arial" pitchFamily="34" charset="0"/>
              <a:cs typeface="Arial" pitchFamily="34" charset="0"/>
            </a:endParaRPr>
          </a:p>
        </p:txBody>
      </p:sp>
      <p:sp>
        <p:nvSpPr>
          <p:cNvPr id="5" name="Rectangle 3"/>
          <p:cNvSpPr txBox="1">
            <a:spLocks noChangeArrowheads="1"/>
          </p:cNvSpPr>
          <p:nvPr/>
        </p:nvSpPr>
        <p:spPr>
          <a:xfrm>
            <a:off x="467544" y="1196752"/>
            <a:ext cx="8676456" cy="4536504"/>
          </a:xfrm>
          <a:prstGeom prst="rect">
            <a:avLst/>
          </a:prstGeom>
        </p:spPr>
        <p:txBody>
          <a:bodyPr/>
          <a:lstStyle/>
          <a:p>
            <a:pPr marL="342900" indent="-342900">
              <a:lnSpc>
                <a:spcPct val="150000"/>
              </a:lnSpc>
              <a:buFont typeface="Wingdings" pitchFamily="2" charset="2"/>
              <a:buChar char="§"/>
              <a:defRPr/>
            </a:pPr>
            <a:r>
              <a:rPr lang="en-US" sz="3200" kern="0" dirty="0">
                <a:solidFill>
                  <a:srgbClr val="0070C0"/>
                </a:solidFill>
                <a:cs typeface="Arial" pitchFamily="34" charset="0"/>
              </a:rPr>
              <a:t>ARM-Cortex cores</a:t>
            </a:r>
          </a:p>
          <a:p>
            <a:pPr marL="342900" indent="-342900">
              <a:lnSpc>
                <a:spcPct val="150000"/>
              </a:lnSpc>
              <a:buFont typeface="Wingdings" pitchFamily="2" charset="2"/>
              <a:buChar char="§"/>
              <a:defRPr/>
            </a:pPr>
            <a:r>
              <a:rPr lang="en-US" sz="3200" kern="0" dirty="0">
                <a:solidFill>
                  <a:srgbClr val="0070C0"/>
                </a:solidFill>
                <a:cs typeface="Arial" pitchFamily="34" charset="0"/>
              </a:rPr>
              <a:t>Exceptions, Interrupts, and Faults</a:t>
            </a:r>
          </a:p>
          <a:p>
            <a:pPr marL="342900" indent="-342900">
              <a:lnSpc>
                <a:spcPct val="150000"/>
              </a:lnSpc>
              <a:buFont typeface="Wingdings" pitchFamily="2" charset="2"/>
              <a:buChar char="§"/>
              <a:defRPr/>
            </a:pPr>
            <a:r>
              <a:rPr lang="en-US" sz="3200" kern="0" dirty="0">
                <a:solidFill>
                  <a:srgbClr val="0070C0"/>
                </a:solidFill>
                <a:cs typeface="Arial" pitchFamily="34" charset="0"/>
              </a:rPr>
              <a:t>STM32 microcontroller</a:t>
            </a:r>
          </a:p>
          <a:p>
            <a:pPr marL="342900" indent="-342900">
              <a:lnSpc>
                <a:spcPct val="150000"/>
              </a:lnSpc>
              <a:buFont typeface="Wingdings" pitchFamily="2" charset="2"/>
              <a:buChar char="§"/>
              <a:defRPr/>
            </a:pPr>
            <a:r>
              <a:rPr lang="en-US" sz="3200" kern="0" dirty="0">
                <a:solidFill>
                  <a:srgbClr val="0070C0"/>
                </a:solidFill>
                <a:cs typeface="Arial" pitchFamily="34" charset="0"/>
              </a:rPr>
              <a:t>NUCLEO board</a:t>
            </a:r>
          </a:p>
          <a:p>
            <a:pPr marL="342900" indent="-342900">
              <a:lnSpc>
                <a:spcPct val="150000"/>
              </a:lnSpc>
              <a:buFont typeface="Wingdings" pitchFamily="2" charset="2"/>
              <a:buChar char="§"/>
              <a:defRPr/>
            </a:pPr>
            <a:r>
              <a:rPr lang="en-US" sz="3200" kern="0" dirty="0">
                <a:solidFill>
                  <a:srgbClr val="0070C0"/>
                </a:solidFill>
                <a:cs typeface="Arial" pitchFamily="34" charset="0"/>
              </a:rPr>
              <a:t>POLIMI expansion board</a:t>
            </a:r>
          </a:p>
          <a:p>
            <a:pPr marL="342900" indent="-342900">
              <a:lnSpc>
                <a:spcPct val="150000"/>
              </a:lnSpc>
              <a:buFont typeface="Wingdings" pitchFamily="2" charset="2"/>
              <a:buChar char="§"/>
              <a:defRPr/>
            </a:pPr>
            <a:endParaRPr lang="en-US" sz="3200" kern="0" dirty="0">
              <a:solidFill>
                <a:srgbClr val="0070C0"/>
              </a:solidFill>
              <a:cs typeface="Arial" pitchFamily="34" charset="0"/>
            </a:endParaRPr>
          </a:p>
          <a:p>
            <a:pPr marL="342900" indent="-342900">
              <a:lnSpc>
                <a:spcPct val="150000"/>
              </a:lnSpc>
              <a:buFont typeface="Wingdings" pitchFamily="2" charset="2"/>
              <a:buChar char="§"/>
              <a:defRPr/>
            </a:pPr>
            <a:endParaRPr lang="en-US" sz="3200" kern="0" dirty="0">
              <a:solidFill>
                <a:srgbClr val="0070C0"/>
              </a:solidFill>
              <a:cs typeface="Arial" pitchFamily="34" charset="0"/>
            </a:endParaRPr>
          </a:p>
        </p:txBody>
      </p:sp>
      <p:sp>
        <p:nvSpPr>
          <p:cNvPr id="6" name="CasellaDiTesto 5"/>
          <p:cNvSpPr txBox="1"/>
          <p:nvPr/>
        </p:nvSpPr>
        <p:spPr bwMode="auto">
          <a:xfrm>
            <a:off x="5362198" y="6021288"/>
            <a:ext cx="2967480" cy="369332"/>
          </a:xfrm>
          <a:prstGeom prst="rect">
            <a:avLst/>
          </a:prstGeom>
          <a:noFill/>
          <a:ln w="9525">
            <a:noFill/>
            <a:miter lim="800000"/>
            <a:headEnd/>
            <a:tailEnd/>
          </a:ln>
          <a:effectLst/>
        </p:spPr>
        <p:txBody>
          <a:bodyPr wrap="none" rtlCol="0">
            <a:spAutoFit/>
          </a:bodyPr>
          <a:lstStyle/>
          <a:p>
            <a:pPr algn="ctr">
              <a:spcBef>
                <a:spcPct val="50000"/>
              </a:spcBef>
            </a:pPr>
            <a:r>
              <a:rPr lang="en-US" sz="1800" dirty="0">
                <a:solidFill>
                  <a:srgbClr val="FF0000"/>
                </a:solidFill>
                <a:latin typeface="Arial" pitchFamily="34" charset="0"/>
              </a:rPr>
              <a:t>Beep: 05 – C-programming</a:t>
            </a:r>
          </a:p>
        </p:txBody>
      </p:sp>
    </p:spTree>
    <p:extLst>
      <p:ext uri="{BB962C8B-B14F-4D97-AF65-F5344CB8AC3E}">
        <p14:creationId xmlns:p14="http://schemas.microsoft.com/office/powerpoint/2010/main" val="9295140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olo 1"/>
          <p:cNvSpPr>
            <a:spLocks noGrp="1"/>
          </p:cNvSpPr>
          <p:nvPr>
            <p:ph type="title"/>
          </p:nvPr>
        </p:nvSpPr>
        <p:spPr/>
        <p:txBody>
          <a:bodyPr/>
          <a:lstStyle/>
          <a:p>
            <a:r>
              <a:rPr lang="en-US" altLang="it-IT" dirty="0"/>
              <a:t>Summary</a:t>
            </a:r>
          </a:p>
        </p:txBody>
      </p:sp>
      <p:sp>
        <p:nvSpPr>
          <p:cNvPr id="3" name="Rectangle 3"/>
          <p:cNvSpPr txBox="1">
            <a:spLocks noChangeArrowheads="1"/>
          </p:cNvSpPr>
          <p:nvPr/>
        </p:nvSpPr>
        <p:spPr>
          <a:xfrm>
            <a:off x="251520" y="1124744"/>
            <a:ext cx="8892480" cy="5400600"/>
          </a:xfrm>
          <a:prstGeom prst="rect">
            <a:avLst/>
          </a:prstGeom>
        </p:spPr>
        <p:txBody>
          <a:bodyPr/>
          <a:lstStyle/>
          <a:p>
            <a:pPr marL="342900" indent="-342900">
              <a:lnSpc>
                <a:spcPct val="150000"/>
              </a:lnSpc>
              <a:buFont typeface="Wingdings" pitchFamily="2" charset="2"/>
              <a:buChar char="§"/>
              <a:defRPr/>
            </a:pPr>
            <a:endParaRPr lang="en-US" sz="3200" kern="0" dirty="0">
              <a:solidFill>
                <a:srgbClr val="0066CC"/>
              </a:solidFill>
              <a:latin typeface="Arial" pitchFamily="34" charset="0"/>
              <a:cs typeface="Arial" pitchFamily="34" charset="0"/>
            </a:endParaRPr>
          </a:p>
        </p:txBody>
      </p:sp>
      <p:sp>
        <p:nvSpPr>
          <p:cNvPr id="5" name="Rectangle 3"/>
          <p:cNvSpPr txBox="1">
            <a:spLocks noChangeArrowheads="1"/>
          </p:cNvSpPr>
          <p:nvPr/>
        </p:nvSpPr>
        <p:spPr>
          <a:xfrm>
            <a:off x="467544" y="1196752"/>
            <a:ext cx="8676456" cy="4536504"/>
          </a:xfrm>
          <a:prstGeom prst="rect">
            <a:avLst/>
          </a:prstGeom>
        </p:spPr>
        <p:txBody>
          <a:bodyPr/>
          <a:lstStyle/>
          <a:p>
            <a:pPr marL="342900" indent="-342900">
              <a:lnSpc>
                <a:spcPct val="150000"/>
              </a:lnSpc>
              <a:buFont typeface="Wingdings" pitchFamily="2" charset="2"/>
              <a:buChar char="§"/>
              <a:defRPr/>
            </a:pPr>
            <a:r>
              <a:rPr lang="en-US" sz="3200" kern="0" dirty="0">
                <a:solidFill>
                  <a:schemeClr val="accent2">
                    <a:lumMod val="20000"/>
                    <a:lumOff val="80000"/>
                  </a:schemeClr>
                </a:solidFill>
                <a:cs typeface="Arial" pitchFamily="34" charset="0"/>
              </a:rPr>
              <a:t>ARM-Cortex cores</a:t>
            </a:r>
          </a:p>
          <a:p>
            <a:pPr marL="342900" indent="-342900">
              <a:lnSpc>
                <a:spcPct val="150000"/>
              </a:lnSpc>
              <a:buFont typeface="Wingdings" pitchFamily="2" charset="2"/>
              <a:buChar char="§"/>
              <a:defRPr/>
            </a:pPr>
            <a:r>
              <a:rPr lang="en-US" sz="3200" kern="0" dirty="0">
                <a:solidFill>
                  <a:srgbClr val="0070C0"/>
                </a:solidFill>
                <a:cs typeface="Arial" pitchFamily="34" charset="0"/>
              </a:rPr>
              <a:t>Exceptions, Interrupts, and Faults</a:t>
            </a:r>
          </a:p>
          <a:p>
            <a:pPr marL="342900" indent="-342900">
              <a:lnSpc>
                <a:spcPct val="150000"/>
              </a:lnSpc>
              <a:buFont typeface="Wingdings" pitchFamily="2" charset="2"/>
              <a:buChar char="§"/>
              <a:defRPr/>
            </a:pPr>
            <a:r>
              <a:rPr lang="en-US" sz="3200" kern="0" dirty="0">
                <a:solidFill>
                  <a:schemeClr val="accent2">
                    <a:lumMod val="20000"/>
                    <a:lumOff val="80000"/>
                  </a:schemeClr>
                </a:solidFill>
                <a:cs typeface="Arial" pitchFamily="34" charset="0"/>
              </a:rPr>
              <a:t>STM32 microcontroller</a:t>
            </a:r>
          </a:p>
          <a:p>
            <a:pPr marL="342900" indent="-342900">
              <a:lnSpc>
                <a:spcPct val="150000"/>
              </a:lnSpc>
              <a:buFont typeface="Wingdings" pitchFamily="2" charset="2"/>
              <a:buChar char="§"/>
              <a:defRPr/>
            </a:pPr>
            <a:r>
              <a:rPr lang="en-US" sz="3200" kern="0" dirty="0">
                <a:solidFill>
                  <a:schemeClr val="accent2">
                    <a:lumMod val="20000"/>
                    <a:lumOff val="80000"/>
                  </a:schemeClr>
                </a:solidFill>
                <a:cs typeface="Arial" pitchFamily="34" charset="0"/>
              </a:rPr>
              <a:t>NUCLEO board</a:t>
            </a:r>
          </a:p>
          <a:p>
            <a:pPr marL="342900" indent="-342900">
              <a:lnSpc>
                <a:spcPct val="150000"/>
              </a:lnSpc>
              <a:buFont typeface="Wingdings" pitchFamily="2" charset="2"/>
              <a:buChar char="§"/>
              <a:defRPr/>
            </a:pPr>
            <a:r>
              <a:rPr lang="en-US" sz="3200" kern="0" dirty="0">
                <a:solidFill>
                  <a:schemeClr val="accent2">
                    <a:lumMod val="20000"/>
                    <a:lumOff val="80000"/>
                  </a:schemeClr>
                </a:solidFill>
                <a:cs typeface="Arial" pitchFamily="34" charset="0"/>
              </a:rPr>
              <a:t>POLIMI expansion board</a:t>
            </a:r>
          </a:p>
          <a:p>
            <a:pPr marL="342900" indent="-342900">
              <a:lnSpc>
                <a:spcPct val="150000"/>
              </a:lnSpc>
              <a:buFont typeface="Wingdings" pitchFamily="2" charset="2"/>
              <a:buChar char="§"/>
              <a:defRPr/>
            </a:pPr>
            <a:endParaRPr lang="en-US" sz="3200" kern="0" dirty="0">
              <a:solidFill>
                <a:srgbClr val="0070C0"/>
              </a:solidFill>
              <a:cs typeface="Arial" pitchFamily="34" charset="0"/>
            </a:endParaRPr>
          </a:p>
          <a:p>
            <a:pPr marL="342900" indent="-342900">
              <a:lnSpc>
                <a:spcPct val="150000"/>
              </a:lnSpc>
              <a:buFont typeface="Wingdings" pitchFamily="2" charset="2"/>
              <a:buChar char="§"/>
              <a:defRPr/>
            </a:pPr>
            <a:endParaRPr lang="en-US" sz="3200" kern="0" dirty="0">
              <a:solidFill>
                <a:srgbClr val="0070C0"/>
              </a:solidFill>
              <a:cs typeface="Arial" pitchFamily="34" charset="0"/>
            </a:endParaRPr>
          </a:p>
        </p:txBody>
      </p:sp>
    </p:spTree>
    <p:extLst>
      <p:ext uri="{BB962C8B-B14F-4D97-AF65-F5344CB8AC3E}">
        <p14:creationId xmlns:p14="http://schemas.microsoft.com/office/powerpoint/2010/main" val="1439925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olo 1"/>
          <p:cNvSpPr>
            <a:spLocks noGrp="1"/>
          </p:cNvSpPr>
          <p:nvPr>
            <p:ph type="title"/>
          </p:nvPr>
        </p:nvSpPr>
        <p:spPr/>
        <p:txBody>
          <a:bodyPr/>
          <a:lstStyle/>
          <a:p>
            <a:r>
              <a:rPr lang="it-IT" altLang="it-IT" dirty="0"/>
              <a:t>ARM-</a:t>
            </a:r>
            <a:r>
              <a:rPr lang="it-IT" altLang="it-IT" dirty="0" err="1"/>
              <a:t>Cortex</a:t>
            </a:r>
            <a:r>
              <a:rPr lang="it-IT" altLang="it-IT" dirty="0"/>
              <a:t> M4 </a:t>
            </a:r>
            <a:r>
              <a:rPr lang="it-IT" altLang="it-IT" dirty="0" err="1">
                <a:solidFill>
                  <a:srgbClr val="C00000"/>
                </a:solidFill>
              </a:rPr>
              <a:t>exceptions</a:t>
            </a:r>
            <a:r>
              <a:rPr lang="it-IT" altLang="it-IT" dirty="0"/>
              <a:t> and </a:t>
            </a:r>
            <a:r>
              <a:rPr lang="it-IT" altLang="it-IT" dirty="0">
                <a:solidFill>
                  <a:srgbClr val="7030A0"/>
                </a:solidFill>
              </a:rPr>
              <a:t>interrupts</a:t>
            </a:r>
          </a:p>
        </p:txBody>
      </p:sp>
      <p:sp>
        <p:nvSpPr>
          <p:cNvPr id="3" name="Rectangle 3"/>
          <p:cNvSpPr txBox="1">
            <a:spLocks noChangeArrowheads="1"/>
          </p:cNvSpPr>
          <p:nvPr/>
        </p:nvSpPr>
        <p:spPr>
          <a:xfrm>
            <a:off x="251520" y="1124744"/>
            <a:ext cx="8892480" cy="5400600"/>
          </a:xfrm>
          <a:prstGeom prst="rect">
            <a:avLst/>
          </a:prstGeom>
        </p:spPr>
        <p:txBody>
          <a:bodyPr/>
          <a:lstStyle/>
          <a:p>
            <a:pPr marL="342900" indent="-342900">
              <a:lnSpc>
                <a:spcPct val="150000"/>
              </a:lnSpc>
              <a:buFont typeface="Wingdings" pitchFamily="2" charset="2"/>
              <a:buChar char="§"/>
              <a:defRPr/>
            </a:pPr>
            <a:endParaRPr lang="en-US" sz="3200" kern="0" dirty="0">
              <a:solidFill>
                <a:srgbClr val="0066CC"/>
              </a:solidFill>
              <a:latin typeface="Arial" pitchFamily="34" charset="0"/>
              <a:cs typeface="Arial" pitchFamily="34" charset="0"/>
            </a:endParaRPr>
          </a:p>
        </p:txBody>
      </p:sp>
      <p:grpSp>
        <p:nvGrpSpPr>
          <p:cNvPr id="4" name="Gruppo 3"/>
          <p:cNvGrpSpPr/>
          <p:nvPr/>
        </p:nvGrpSpPr>
        <p:grpSpPr>
          <a:xfrm>
            <a:off x="1475656" y="764704"/>
            <a:ext cx="6264696" cy="2579484"/>
            <a:chOff x="1475656" y="764703"/>
            <a:chExt cx="6993928" cy="2879745"/>
          </a:xfrm>
        </p:grpSpPr>
        <p:pic>
          <p:nvPicPr>
            <p:cNvPr id="5" name="Immagine 4"/>
            <p:cNvPicPr/>
            <p:nvPr/>
          </p:nvPicPr>
          <p:blipFill>
            <a:blip r:embed="rId3"/>
            <a:stretch>
              <a:fillRect/>
            </a:stretch>
          </p:blipFill>
          <p:spPr>
            <a:xfrm>
              <a:off x="1475656" y="764703"/>
              <a:ext cx="6993928" cy="2879745"/>
            </a:xfrm>
            <a:prstGeom prst="rect">
              <a:avLst/>
            </a:prstGeom>
          </p:spPr>
        </p:pic>
        <p:sp>
          <p:nvSpPr>
            <p:cNvPr id="6" name="CasellaDiTesto 5"/>
            <p:cNvSpPr txBox="1"/>
            <p:nvPr/>
          </p:nvSpPr>
          <p:spPr bwMode="auto">
            <a:xfrm>
              <a:off x="4450085" y="1046171"/>
              <a:ext cx="1656184" cy="1305691"/>
            </a:xfrm>
            <a:prstGeom prst="rect">
              <a:avLst/>
            </a:prstGeom>
            <a:solidFill>
              <a:schemeClr val="accent5">
                <a:lumMod val="40000"/>
                <a:lumOff val="60000"/>
              </a:schemeClr>
            </a:solidFill>
            <a:ln w="9525">
              <a:noFill/>
              <a:miter lim="800000"/>
              <a:headEnd/>
              <a:tailEnd/>
            </a:ln>
            <a:effectLst/>
          </p:spPr>
          <p:txBody>
            <a:bodyPr wrap="square" rtlCol="0">
              <a:spAutoFit/>
            </a:bodyPr>
            <a:lstStyle/>
            <a:p>
              <a:pPr algn="ctr">
                <a:spcBef>
                  <a:spcPts val="0"/>
                </a:spcBef>
              </a:pPr>
              <a:r>
                <a:rPr lang="en-GB" sz="1400" b="1" dirty="0">
                  <a:solidFill>
                    <a:srgbClr val="0066CC"/>
                  </a:solidFill>
                  <a:latin typeface="Arial" panose="020B0604020202020204" pitchFamily="34" charset="0"/>
                  <a:cs typeface="Arial" panose="020B0604020202020204" pitchFamily="34" charset="0"/>
                </a:rPr>
                <a:t>Nested Vectored Interrupt Controller (NVIC)</a:t>
              </a:r>
            </a:p>
          </p:txBody>
        </p:sp>
      </p:grpSp>
      <p:sp>
        <p:nvSpPr>
          <p:cNvPr id="2" name="Rettangolo 1"/>
          <p:cNvSpPr/>
          <p:nvPr/>
        </p:nvSpPr>
        <p:spPr>
          <a:xfrm>
            <a:off x="53752" y="3515225"/>
            <a:ext cx="9108503" cy="3003386"/>
          </a:xfrm>
          <a:prstGeom prst="rect">
            <a:avLst/>
          </a:prstGeom>
        </p:spPr>
        <p:txBody>
          <a:bodyPr wrap="square">
            <a:spAutoFit/>
          </a:bodyPr>
          <a:lstStyle/>
          <a:p>
            <a:pPr lvl="0" algn="just">
              <a:lnSpc>
                <a:spcPts val="2000"/>
              </a:lnSpc>
              <a:spcBef>
                <a:spcPts val="300"/>
              </a:spcBef>
              <a:spcAft>
                <a:spcPts val="0"/>
              </a:spcAft>
              <a:tabLst>
                <a:tab pos="90170" algn="l"/>
              </a:tabLst>
            </a:pPr>
            <a:r>
              <a:rPr lang="en-GB" sz="1300" b="1" dirty="0">
                <a:latin typeface="+mn-lt"/>
                <a:ea typeface="Times New Roman" panose="02020603050405020304" pitchFamily="18" charset="0"/>
              </a:rPr>
              <a:t>Reset</a:t>
            </a:r>
            <a:r>
              <a:rPr lang="en-GB" sz="1300" dirty="0">
                <a:latin typeface="+mn-lt"/>
                <a:ea typeface="Times New Roman" panose="02020603050405020304" pitchFamily="18" charset="0"/>
              </a:rPr>
              <a:t> 	   invoked on power up or warm reset, stops processor; restart is privileged Thread mode execution.</a:t>
            </a:r>
          </a:p>
          <a:p>
            <a:pPr lvl="0" algn="just">
              <a:lnSpc>
                <a:spcPts val="2000"/>
              </a:lnSpc>
              <a:spcBef>
                <a:spcPts val="300"/>
              </a:spcBef>
              <a:spcAft>
                <a:spcPts val="0"/>
              </a:spcAft>
              <a:tabLst>
                <a:tab pos="90170" algn="l"/>
              </a:tabLst>
            </a:pPr>
            <a:r>
              <a:rPr lang="en-GB" sz="1300" b="1" dirty="0">
                <a:latin typeface="+mn-lt"/>
                <a:ea typeface="Times New Roman" panose="02020603050405020304" pitchFamily="18" charset="0"/>
              </a:rPr>
              <a:t>NMI</a:t>
            </a:r>
            <a:r>
              <a:rPr lang="en-GB" sz="1300" dirty="0">
                <a:latin typeface="+mn-lt"/>
                <a:ea typeface="Times New Roman" panose="02020603050405020304" pitchFamily="18" charset="0"/>
              </a:rPr>
              <a:t>	   </a:t>
            </a:r>
            <a:r>
              <a:rPr lang="en-GB" sz="1300" b="1" dirty="0">
                <a:solidFill>
                  <a:srgbClr val="7030A0"/>
                </a:solidFill>
                <a:latin typeface="+mn-lt"/>
                <a:ea typeface="Times New Roman" panose="02020603050405020304" pitchFamily="18" charset="0"/>
              </a:rPr>
              <a:t>interrupt</a:t>
            </a:r>
            <a:r>
              <a:rPr lang="en-GB" sz="1300" dirty="0">
                <a:latin typeface="+mn-lt"/>
                <a:ea typeface="Times New Roman" panose="02020603050405020304" pitchFamily="18" charset="0"/>
              </a:rPr>
              <a:t> by a peripheral or by software, highest priority exception other than reset; permanently enabled.</a:t>
            </a:r>
          </a:p>
          <a:p>
            <a:pPr lvl="0" algn="just">
              <a:lnSpc>
                <a:spcPts val="2000"/>
              </a:lnSpc>
              <a:spcBef>
                <a:spcPts val="300"/>
              </a:spcBef>
              <a:spcAft>
                <a:spcPts val="0"/>
              </a:spcAft>
              <a:tabLst>
                <a:tab pos="90170" algn="l"/>
              </a:tabLst>
            </a:pPr>
            <a:r>
              <a:rPr lang="en-GB" sz="1300" b="1" dirty="0" err="1">
                <a:latin typeface="+mn-lt"/>
                <a:ea typeface="Times New Roman" panose="02020603050405020304" pitchFamily="18" charset="0"/>
              </a:rPr>
              <a:t>HardFault</a:t>
            </a:r>
            <a:r>
              <a:rPr lang="en-GB" sz="1300" b="1" dirty="0">
                <a:latin typeface="+mn-lt"/>
                <a:ea typeface="Times New Roman" panose="02020603050405020304" pitchFamily="18" charset="0"/>
              </a:rPr>
              <a:t>	   </a:t>
            </a:r>
            <a:r>
              <a:rPr lang="en-GB" sz="1300" dirty="0">
                <a:latin typeface="+mn-lt"/>
                <a:ea typeface="Times New Roman" panose="02020603050405020304" pitchFamily="18" charset="0"/>
              </a:rPr>
              <a:t>occurs because of an </a:t>
            </a:r>
            <a:r>
              <a:rPr lang="en-GB" sz="1300" b="1" dirty="0">
                <a:solidFill>
                  <a:srgbClr val="00B050"/>
                </a:solidFill>
                <a:latin typeface="+mn-lt"/>
                <a:ea typeface="Times New Roman" panose="02020603050405020304" pitchFamily="18" charset="0"/>
              </a:rPr>
              <a:t>error</a:t>
            </a:r>
            <a:r>
              <a:rPr lang="en-GB" sz="1300" dirty="0">
                <a:latin typeface="+mn-lt"/>
                <a:ea typeface="Times New Roman" panose="02020603050405020304" pitchFamily="18" charset="0"/>
              </a:rPr>
              <a:t> during exception processing.</a:t>
            </a:r>
          </a:p>
          <a:p>
            <a:pPr lvl="0" algn="just">
              <a:lnSpc>
                <a:spcPts val="2000"/>
              </a:lnSpc>
              <a:spcBef>
                <a:spcPts val="300"/>
              </a:spcBef>
              <a:spcAft>
                <a:spcPts val="0"/>
              </a:spcAft>
              <a:tabLst>
                <a:tab pos="90170" algn="l"/>
              </a:tabLst>
            </a:pPr>
            <a:r>
              <a:rPr lang="en-GB" sz="1300" b="1" dirty="0" err="1">
                <a:latin typeface="+mn-lt"/>
                <a:ea typeface="Times New Roman" panose="02020603050405020304" pitchFamily="18" charset="0"/>
              </a:rPr>
              <a:t>MemManage</a:t>
            </a:r>
            <a:r>
              <a:rPr lang="en-GB" sz="1300" b="1" dirty="0">
                <a:latin typeface="+mn-lt"/>
                <a:ea typeface="Times New Roman" panose="02020603050405020304" pitchFamily="18" charset="0"/>
              </a:rPr>
              <a:t> </a:t>
            </a:r>
            <a:r>
              <a:rPr lang="en-GB" sz="1300" dirty="0">
                <a:latin typeface="+mn-lt"/>
                <a:ea typeface="Times New Roman" panose="02020603050405020304" pitchFamily="18" charset="0"/>
              </a:rPr>
              <a:t>because of a memory protection related </a:t>
            </a:r>
            <a:r>
              <a:rPr lang="en-GB" sz="1300" b="1" dirty="0">
                <a:solidFill>
                  <a:srgbClr val="00B050"/>
                </a:solidFill>
                <a:latin typeface="+mn-lt"/>
                <a:ea typeface="Times New Roman" panose="02020603050405020304" pitchFamily="18" charset="0"/>
              </a:rPr>
              <a:t>fault</a:t>
            </a:r>
            <a:r>
              <a:rPr lang="en-GB" sz="1300" dirty="0">
                <a:latin typeface="+mn-lt"/>
                <a:ea typeface="Times New Roman" panose="02020603050405020304" pitchFamily="18" charset="0"/>
              </a:rPr>
              <a:t>, for both instruction and data transactions.</a:t>
            </a:r>
          </a:p>
          <a:p>
            <a:pPr lvl="0" algn="just">
              <a:lnSpc>
                <a:spcPts val="2000"/>
              </a:lnSpc>
              <a:spcBef>
                <a:spcPts val="300"/>
              </a:spcBef>
              <a:spcAft>
                <a:spcPts val="0"/>
              </a:spcAft>
              <a:tabLst>
                <a:tab pos="90170" algn="l"/>
              </a:tabLst>
            </a:pPr>
            <a:r>
              <a:rPr lang="en-GB" sz="1300" b="1" dirty="0" err="1">
                <a:latin typeface="+mn-lt"/>
                <a:ea typeface="Times New Roman" panose="02020603050405020304" pitchFamily="18" charset="0"/>
              </a:rPr>
              <a:t>BusFault</a:t>
            </a:r>
            <a:r>
              <a:rPr lang="en-GB" sz="1300" dirty="0">
                <a:latin typeface="+mn-lt"/>
                <a:ea typeface="Times New Roman" panose="02020603050405020304" pitchFamily="18" charset="0"/>
              </a:rPr>
              <a:t> 	   because of a memory related </a:t>
            </a:r>
            <a:r>
              <a:rPr lang="en-GB" sz="1300" b="1" dirty="0">
                <a:solidFill>
                  <a:srgbClr val="00B050"/>
                </a:solidFill>
                <a:latin typeface="+mn-lt"/>
                <a:ea typeface="Times New Roman" panose="02020603050405020304" pitchFamily="18" charset="0"/>
              </a:rPr>
              <a:t>fault</a:t>
            </a:r>
            <a:r>
              <a:rPr lang="en-GB" sz="1300" dirty="0">
                <a:latin typeface="+mn-lt"/>
                <a:ea typeface="Times New Roman" panose="02020603050405020304" pitchFamily="18" charset="0"/>
              </a:rPr>
              <a:t> for instruction or data transaction, e.g. error detected on a memory bus.</a:t>
            </a:r>
          </a:p>
          <a:p>
            <a:pPr lvl="0" algn="just">
              <a:lnSpc>
                <a:spcPts val="2000"/>
              </a:lnSpc>
              <a:spcBef>
                <a:spcPts val="300"/>
              </a:spcBef>
              <a:spcAft>
                <a:spcPts val="0"/>
              </a:spcAft>
              <a:tabLst>
                <a:tab pos="90170" algn="l"/>
              </a:tabLst>
            </a:pPr>
            <a:r>
              <a:rPr lang="en-GB" sz="1300" b="1" dirty="0" err="1">
                <a:latin typeface="+mn-lt"/>
                <a:ea typeface="Times New Roman" panose="02020603050405020304" pitchFamily="18" charset="0"/>
              </a:rPr>
              <a:t>UsageFault</a:t>
            </a:r>
            <a:r>
              <a:rPr lang="en-GB" sz="1300" b="1" dirty="0">
                <a:latin typeface="+mn-lt"/>
                <a:ea typeface="Times New Roman" panose="02020603050405020304" pitchFamily="18" charset="0"/>
              </a:rPr>
              <a:t>   </a:t>
            </a:r>
            <a:r>
              <a:rPr lang="en-GB" sz="1300" dirty="0">
                <a:latin typeface="+mn-lt"/>
                <a:ea typeface="Times New Roman" panose="02020603050405020304" pitchFamily="18" charset="0"/>
              </a:rPr>
              <a:t>related to instruction </a:t>
            </a:r>
            <a:r>
              <a:rPr lang="en-GB" sz="1300" b="1" dirty="0">
                <a:solidFill>
                  <a:srgbClr val="00B050"/>
                </a:solidFill>
                <a:latin typeface="+mn-lt"/>
                <a:ea typeface="Times New Roman" panose="02020603050405020304" pitchFamily="18" charset="0"/>
              </a:rPr>
              <a:t>faults</a:t>
            </a:r>
            <a:r>
              <a:rPr lang="en-GB" sz="1300" dirty="0">
                <a:latin typeface="+mn-lt"/>
                <a:ea typeface="Times New Roman" panose="02020603050405020304" pitchFamily="18" charset="0"/>
              </a:rPr>
              <a:t>, such as: undefined instruction; illegal unaligned access; division by zero; etc..</a:t>
            </a:r>
          </a:p>
          <a:p>
            <a:pPr lvl="0" algn="just">
              <a:lnSpc>
                <a:spcPts val="2000"/>
              </a:lnSpc>
              <a:spcBef>
                <a:spcPts val="300"/>
              </a:spcBef>
              <a:spcAft>
                <a:spcPts val="0"/>
              </a:spcAft>
              <a:tabLst>
                <a:tab pos="90170" algn="l"/>
              </a:tabLst>
            </a:pPr>
            <a:r>
              <a:rPr lang="en-GB" sz="1300" b="1" dirty="0" err="1">
                <a:latin typeface="+mn-lt"/>
                <a:ea typeface="Times New Roman" panose="02020603050405020304" pitchFamily="18" charset="0"/>
              </a:rPr>
              <a:t>SVCall</a:t>
            </a:r>
            <a:r>
              <a:rPr lang="en-GB" sz="1300" dirty="0">
                <a:latin typeface="+mn-lt"/>
                <a:ea typeface="Times New Roman" panose="02020603050405020304" pitchFamily="18" charset="0"/>
              </a:rPr>
              <a:t> 	  </a:t>
            </a:r>
            <a:r>
              <a:rPr lang="en-GB" sz="1300" dirty="0" err="1">
                <a:latin typeface="+mn-lt"/>
                <a:ea typeface="Times New Roman" panose="02020603050405020304" pitchFamily="18" charset="0"/>
              </a:rPr>
              <a:t>SuperVisor</a:t>
            </a:r>
            <a:r>
              <a:rPr lang="en-GB" sz="1300" dirty="0">
                <a:latin typeface="+mn-lt"/>
                <a:ea typeface="Times New Roman" panose="02020603050405020304" pitchFamily="18" charset="0"/>
              </a:rPr>
              <a:t> Call triggered by the SVC instruction (e.g. to access OS kernel functions and device drivers).</a:t>
            </a:r>
          </a:p>
          <a:p>
            <a:pPr lvl="0" algn="just">
              <a:lnSpc>
                <a:spcPts val="2000"/>
              </a:lnSpc>
              <a:spcBef>
                <a:spcPts val="300"/>
              </a:spcBef>
              <a:spcAft>
                <a:spcPts val="0"/>
              </a:spcAft>
              <a:tabLst>
                <a:tab pos="90170" algn="l"/>
              </a:tabLst>
            </a:pPr>
            <a:r>
              <a:rPr lang="en-GB" sz="1300" b="1" dirty="0" err="1">
                <a:latin typeface="+mn-lt"/>
                <a:ea typeface="Times New Roman" panose="02020603050405020304" pitchFamily="18" charset="0"/>
              </a:rPr>
              <a:t>PendSV</a:t>
            </a:r>
            <a:r>
              <a:rPr lang="en-GB" sz="1300" dirty="0">
                <a:latin typeface="+mn-lt"/>
                <a:ea typeface="Times New Roman" panose="02020603050405020304" pitchFamily="18" charset="0"/>
              </a:rPr>
              <a:t>	  </a:t>
            </a:r>
            <a:r>
              <a:rPr lang="en-GB" sz="1300" b="1" dirty="0">
                <a:solidFill>
                  <a:srgbClr val="7030A0"/>
                </a:solidFill>
                <a:latin typeface="+mn-lt"/>
                <a:ea typeface="Times New Roman" panose="02020603050405020304" pitchFamily="18" charset="0"/>
              </a:rPr>
              <a:t>interrupt</a:t>
            </a:r>
            <a:r>
              <a:rPr lang="en-GB" sz="1300" dirty="0">
                <a:latin typeface="+mn-lt"/>
                <a:ea typeface="Times New Roman" panose="02020603050405020304" pitchFamily="18" charset="0"/>
              </a:rPr>
              <a:t>-driven request for system-level service (e.g. used in OS for context switching).</a:t>
            </a:r>
          </a:p>
          <a:p>
            <a:pPr lvl="0" algn="just">
              <a:lnSpc>
                <a:spcPts val="2000"/>
              </a:lnSpc>
              <a:spcBef>
                <a:spcPts val="300"/>
              </a:spcBef>
              <a:spcAft>
                <a:spcPts val="0"/>
              </a:spcAft>
              <a:tabLst>
                <a:tab pos="90170" algn="l"/>
              </a:tabLst>
            </a:pPr>
            <a:r>
              <a:rPr lang="en-GB" sz="1300" b="1" dirty="0" err="1">
                <a:latin typeface="+mn-lt"/>
                <a:ea typeface="Times New Roman" panose="02020603050405020304" pitchFamily="18" charset="0"/>
              </a:rPr>
              <a:t>SysTick</a:t>
            </a:r>
            <a:r>
              <a:rPr lang="en-GB" sz="1300" dirty="0">
                <a:latin typeface="+mn-lt"/>
                <a:ea typeface="Times New Roman" panose="02020603050405020304" pitchFamily="18" charset="0"/>
              </a:rPr>
              <a:t>  	  generated by the system timer when it reaches zero (e.g. used as system tick for Real-Time Clock).</a:t>
            </a:r>
          </a:p>
          <a:p>
            <a:pPr lvl="0" algn="just">
              <a:lnSpc>
                <a:spcPts val="2000"/>
              </a:lnSpc>
              <a:spcBef>
                <a:spcPts val="300"/>
              </a:spcBef>
              <a:spcAft>
                <a:spcPts val="0"/>
              </a:spcAft>
              <a:tabLst>
                <a:tab pos="90170" algn="l"/>
              </a:tabLst>
            </a:pPr>
            <a:r>
              <a:rPr lang="en-GB" sz="1300" b="1" dirty="0">
                <a:latin typeface="+mn-lt"/>
                <a:ea typeface="Times New Roman" panose="02020603050405020304" pitchFamily="18" charset="0"/>
              </a:rPr>
              <a:t>Interrupt</a:t>
            </a:r>
            <a:r>
              <a:rPr lang="en-GB" sz="1300" dirty="0">
                <a:latin typeface="+mn-lt"/>
                <a:ea typeface="Times New Roman" panose="02020603050405020304" pitchFamily="18" charset="0"/>
              </a:rPr>
              <a:t> 	  IRQ </a:t>
            </a:r>
            <a:r>
              <a:rPr lang="en-GB" sz="1300" b="1" dirty="0">
                <a:solidFill>
                  <a:srgbClr val="7030A0"/>
                </a:solidFill>
                <a:latin typeface="+mn-lt"/>
                <a:ea typeface="Times New Roman" panose="02020603050405020304" pitchFamily="18" charset="0"/>
              </a:rPr>
              <a:t>Interrupt </a:t>
            </a:r>
            <a:r>
              <a:rPr lang="en-GB" sz="1300" dirty="0">
                <a:latin typeface="+mn-lt"/>
                <a:ea typeface="Times New Roman" panose="02020603050405020304" pitchFamily="18" charset="0"/>
              </a:rPr>
              <a:t>Servicing Request signalled by a peripheral.</a:t>
            </a:r>
          </a:p>
        </p:txBody>
      </p:sp>
      <p:sp>
        <p:nvSpPr>
          <p:cNvPr id="11" name="CasellaDiTesto 10"/>
          <p:cNvSpPr txBox="1"/>
          <p:nvPr/>
        </p:nvSpPr>
        <p:spPr bwMode="auto">
          <a:xfrm>
            <a:off x="35496" y="2996952"/>
            <a:ext cx="2903359" cy="461665"/>
          </a:xfrm>
          <a:prstGeom prst="rect">
            <a:avLst/>
          </a:prstGeom>
          <a:noFill/>
          <a:ln w="9525">
            <a:noFill/>
            <a:miter lim="800000"/>
            <a:headEnd/>
            <a:tailEnd/>
          </a:ln>
          <a:effectLst/>
        </p:spPr>
        <p:txBody>
          <a:bodyPr wrap="none" rtlCol="0">
            <a:spAutoFit/>
          </a:bodyPr>
          <a:lstStyle/>
          <a:p>
            <a:pPr>
              <a:spcBef>
                <a:spcPts val="0"/>
              </a:spcBef>
            </a:pPr>
            <a:r>
              <a:rPr lang="it-IT" b="1" dirty="0" err="1">
                <a:solidFill>
                  <a:srgbClr val="C00000"/>
                </a:solidFill>
                <a:latin typeface="Arial" panose="020B0604020202020204" pitchFamily="34" charset="0"/>
                <a:cs typeface="Arial" panose="020B0604020202020204" pitchFamily="34" charset="0"/>
              </a:rPr>
              <a:t>Exception</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sources</a:t>
            </a:r>
            <a:r>
              <a:rPr lang="it-IT"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18263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olo 1"/>
          <p:cNvSpPr>
            <a:spLocks noGrp="1"/>
          </p:cNvSpPr>
          <p:nvPr>
            <p:ph type="title"/>
          </p:nvPr>
        </p:nvSpPr>
        <p:spPr/>
        <p:txBody>
          <a:bodyPr/>
          <a:lstStyle/>
          <a:p>
            <a:r>
              <a:rPr lang="it-IT" altLang="it-IT" dirty="0"/>
              <a:t>ARM-</a:t>
            </a:r>
            <a:r>
              <a:rPr lang="it-IT" altLang="it-IT" dirty="0" err="1"/>
              <a:t>Cortex</a:t>
            </a:r>
            <a:r>
              <a:rPr lang="it-IT" altLang="it-IT" dirty="0"/>
              <a:t> M4 interrupt </a:t>
            </a:r>
            <a:r>
              <a:rPr lang="it-IT" altLang="it-IT" dirty="0" err="1"/>
              <a:t>vector</a:t>
            </a:r>
            <a:endParaRPr lang="it-IT" altLang="it-IT" dirty="0"/>
          </a:p>
        </p:txBody>
      </p:sp>
      <p:sp>
        <p:nvSpPr>
          <p:cNvPr id="3" name="Rectangle 3"/>
          <p:cNvSpPr txBox="1">
            <a:spLocks noChangeArrowheads="1"/>
          </p:cNvSpPr>
          <p:nvPr/>
        </p:nvSpPr>
        <p:spPr>
          <a:xfrm>
            <a:off x="251520" y="1124744"/>
            <a:ext cx="8892480" cy="5400600"/>
          </a:xfrm>
          <a:prstGeom prst="rect">
            <a:avLst/>
          </a:prstGeom>
        </p:spPr>
        <p:txBody>
          <a:bodyPr/>
          <a:lstStyle/>
          <a:p>
            <a:pPr marL="342900" indent="-342900">
              <a:lnSpc>
                <a:spcPct val="150000"/>
              </a:lnSpc>
              <a:buFont typeface="Wingdings" pitchFamily="2" charset="2"/>
              <a:buChar char="§"/>
              <a:defRPr/>
            </a:pPr>
            <a:endParaRPr lang="en-US" sz="3200" kern="0" dirty="0">
              <a:solidFill>
                <a:srgbClr val="0066CC"/>
              </a:solidFill>
              <a:latin typeface="Arial" pitchFamily="34" charset="0"/>
              <a:cs typeface="Arial" pitchFamily="34" charset="0"/>
            </a:endParaRPr>
          </a:p>
        </p:txBody>
      </p:sp>
      <p:sp>
        <p:nvSpPr>
          <p:cNvPr id="11" name="CasellaDiTesto 10"/>
          <p:cNvSpPr txBox="1"/>
          <p:nvPr/>
        </p:nvSpPr>
        <p:spPr bwMode="auto">
          <a:xfrm>
            <a:off x="731876" y="5180373"/>
            <a:ext cx="3119765" cy="1077218"/>
          </a:xfrm>
          <a:prstGeom prst="rect">
            <a:avLst/>
          </a:prstGeom>
          <a:noFill/>
          <a:ln w="9525">
            <a:noFill/>
            <a:miter lim="800000"/>
            <a:headEnd/>
            <a:tailEnd/>
          </a:ln>
          <a:effectLst/>
        </p:spPr>
        <p:txBody>
          <a:bodyPr wrap="none" rtlCol="0">
            <a:spAutoFit/>
          </a:bodyPr>
          <a:lstStyle/>
          <a:p>
            <a:pPr algn="r">
              <a:spcBef>
                <a:spcPts val="0"/>
              </a:spcBef>
            </a:pPr>
            <a:r>
              <a:rPr lang="en-US" dirty="0">
                <a:solidFill>
                  <a:srgbClr val="0070C0"/>
                </a:solidFill>
                <a:latin typeface="Arial" panose="020B0604020202020204" pitchFamily="34" charset="0"/>
                <a:cs typeface="Arial" panose="020B0604020202020204" pitchFamily="34" charset="0"/>
              </a:rPr>
              <a:t>Vector Table</a:t>
            </a:r>
            <a:br>
              <a:rPr lang="en-US"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(start address </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for all exception handlers)</a:t>
            </a:r>
            <a:endParaRPr lang="en-US" dirty="0">
              <a:latin typeface="Arial" panose="020B0604020202020204" pitchFamily="34" charset="0"/>
              <a:cs typeface="Arial" panose="020B0604020202020204" pitchFamily="34" charset="0"/>
            </a:endParaRPr>
          </a:p>
        </p:txBody>
      </p:sp>
      <p:pic>
        <p:nvPicPr>
          <p:cNvPr id="2" name="Immagine 1"/>
          <p:cNvPicPr>
            <a:picLocks noChangeAspect="1"/>
          </p:cNvPicPr>
          <p:nvPr/>
        </p:nvPicPr>
        <p:blipFill rotWithShape="1">
          <a:blip r:embed="rId2"/>
          <a:srcRect l="2151"/>
          <a:stretch/>
        </p:blipFill>
        <p:spPr>
          <a:xfrm>
            <a:off x="36781" y="819168"/>
            <a:ext cx="4839042" cy="2897864"/>
          </a:xfrm>
          <a:prstGeom prst="rect">
            <a:avLst/>
          </a:prstGeom>
        </p:spPr>
      </p:pic>
      <p:pic>
        <p:nvPicPr>
          <p:cNvPr id="4" name="Immagine 3"/>
          <p:cNvPicPr>
            <a:picLocks noChangeAspect="1"/>
          </p:cNvPicPr>
          <p:nvPr/>
        </p:nvPicPr>
        <p:blipFill>
          <a:blip r:embed="rId3"/>
          <a:stretch>
            <a:fillRect/>
          </a:stretch>
        </p:blipFill>
        <p:spPr>
          <a:xfrm>
            <a:off x="3959011" y="2204863"/>
            <a:ext cx="5179645" cy="4320481"/>
          </a:xfrm>
          <a:prstGeom prst="rect">
            <a:avLst/>
          </a:prstGeom>
        </p:spPr>
      </p:pic>
      <p:sp>
        <p:nvSpPr>
          <p:cNvPr id="7" name="CasellaDiTesto 6"/>
          <p:cNvSpPr txBox="1"/>
          <p:nvPr/>
        </p:nvSpPr>
        <p:spPr bwMode="auto">
          <a:xfrm>
            <a:off x="159868" y="3665303"/>
            <a:ext cx="2787943" cy="461665"/>
          </a:xfrm>
          <a:prstGeom prst="rect">
            <a:avLst/>
          </a:prstGeom>
          <a:noFill/>
          <a:ln w="9525">
            <a:noFill/>
            <a:miter lim="800000"/>
            <a:headEnd/>
            <a:tailEnd/>
          </a:ln>
          <a:effectLst/>
        </p:spPr>
        <p:txBody>
          <a:bodyPr wrap="none" rtlCol="0">
            <a:spAutoFit/>
          </a:bodyPr>
          <a:lstStyle/>
          <a:p>
            <a:pPr>
              <a:spcBef>
                <a:spcPts val="0"/>
              </a:spcBef>
            </a:pPr>
            <a:r>
              <a:rPr lang="en-US" dirty="0">
                <a:solidFill>
                  <a:srgbClr val="0070C0"/>
                </a:solidFill>
                <a:latin typeface="Arial" panose="020B0604020202020204" pitchFamily="34" charset="0"/>
                <a:cs typeface="Arial" panose="020B0604020202020204" pitchFamily="34" charset="0"/>
              </a:rPr>
              <a:t>Exception priorities</a:t>
            </a:r>
          </a:p>
        </p:txBody>
      </p:sp>
    </p:spTree>
    <p:extLst>
      <p:ext uri="{BB962C8B-B14F-4D97-AF65-F5344CB8AC3E}">
        <p14:creationId xmlns:p14="http://schemas.microsoft.com/office/powerpoint/2010/main" val="4036222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olo 1"/>
          <p:cNvSpPr>
            <a:spLocks noGrp="1"/>
          </p:cNvSpPr>
          <p:nvPr>
            <p:ph type="title"/>
          </p:nvPr>
        </p:nvSpPr>
        <p:spPr/>
        <p:txBody>
          <a:bodyPr/>
          <a:lstStyle/>
          <a:p>
            <a:r>
              <a:rPr lang="en-US" altLang="it-IT" dirty="0"/>
              <a:t>Summary</a:t>
            </a:r>
          </a:p>
        </p:txBody>
      </p:sp>
      <p:sp>
        <p:nvSpPr>
          <p:cNvPr id="3" name="Rectangle 3"/>
          <p:cNvSpPr txBox="1">
            <a:spLocks noChangeArrowheads="1"/>
          </p:cNvSpPr>
          <p:nvPr/>
        </p:nvSpPr>
        <p:spPr>
          <a:xfrm>
            <a:off x="251520" y="1124744"/>
            <a:ext cx="8892480" cy="5400600"/>
          </a:xfrm>
          <a:prstGeom prst="rect">
            <a:avLst/>
          </a:prstGeom>
        </p:spPr>
        <p:txBody>
          <a:bodyPr/>
          <a:lstStyle/>
          <a:p>
            <a:pPr marL="342900" indent="-342900">
              <a:lnSpc>
                <a:spcPct val="150000"/>
              </a:lnSpc>
              <a:buFont typeface="Wingdings" pitchFamily="2" charset="2"/>
              <a:buChar char="§"/>
              <a:defRPr/>
            </a:pPr>
            <a:endParaRPr lang="en-US" sz="3200" kern="0" dirty="0">
              <a:solidFill>
                <a:srgbClr val="0066CC"/>
              </a:solidFill>
              <a:latin typeface="Arial" pitchFamily="34" charset="0"/>
              <a:cs typeface="Arial" pitchFamily="34" charset="0"/>
            </a:endParaRPr>
          </a:p>
        </p:txBody>
      </p:sp>
      <p:sp>
        <p:nvSpPr>
          <p:cNvPr id="5" name="Rectangle 3"/>
          <p:cNvSpPr txBox="1">
            <a:spLocks noChangeArrowheads="1"/>
          </p:cNvSpPr>
          <p:nvPr/>
        </p:nvSpPr>
        <p:spPr>
          <a:xfrm>
            <a:off x="467544" y="1196752"/>
            <a:ext cx="8676456" cy="4536504"/>
          </a:xfrm>
          <a:prstGeom prst="rect">
            <a:avLst/>
          </a:prstGeom>
        </p:spPr>
        <p:txBody>
          <a:bodyPr/>
          <a:lstStyle/>
          <a:p>
            <a:pPr marL="342900" indent="-342900">
              <a:lnSpc>
                <a:spcPct val="150000"/>
              </a:lnSpc>
              <a:buFont typeface="Wingdings" pitchFamily="2" charset="2"/>
              <a:buChar char="§"/>
              <a:defRPr/>
            </a:pPr>
            <a:r>
              <a:rPr lang="en-US" sz="3200" kern="0" dirty="0">
                <a:solidFill>
                  <a:schemeClr val="accent2">
                    <a:lumMod val="20000"/>
                    <a:lumOff val="80000"/>
                  </a:schemeClr>
                </a:solidFill>
                <a:cs typeface="Arial" pitchFamily="34" charset="0"/>
              </a:rPr>
              <a:t>ARM-Cortex cores</a:t>
            </a:r>
          </a:p>
          <a:p>
            <a:pPr marL="342900" indent="-342900">
              <a:lnSpc>
                <a:spcPct val="150000"/>
              </a:lnSpc>
              <a:buFont typeface="Wingdings" pitchFamily="2" charset="2"/>
              <a:buChar char="§"/>
              <a:defRPr/>
            </a:pPr>
            <a:r>
              <a:rPr lang="en-US" sz="3200" kern="0" dirty="0">
                <a:solidFill>
                  <a:schemeClr val="accent2">
                    <a:lumMod val="20000"/>
                    <a:lumOff val="80000"/>
                  </a:schemeClr>
                </a:solidFill>
                <a:cs typeface="Arial" pitchFamily="34" charset="0"/>
              </a:rPr>
              <a:t>Exceptions, Interrupts, and Faults</a:t>
            </a:r>
          </a:p>
          <a:p>
            <a:pPr marL="342900" indent="-342900">
              <a:lnSpc>
                <a:spcPct val="150000"/>
              </a:lnSpc>
              <a:buFont typeface="Wingdings" pitchFamily="2" charset="2"/>
              <a:buChar char="§"/>
              <a:defRPr/>
            </a:pPr>
            <a:r>
              <a:rPr lang="en-US" sz="3200" kern="0" dirty="0">
                <a:solidFill>
                  <a:srgbClr val="0070C0"/>
                </a:solidFill>
                <a:cs typeface="Arial" pitchFamily="34" charset="0"/>
              </a:rPr>
              <a:t>STM32 microcontroller</a:t>
            </a:r>
          </a:p>
          <a:p>
            <a:pPr marL="342900" indent="-342900">
              <a:lnSpc>
                <a:spcPct val="150000"/>
              </a:lnSpc>
              <a:buFont typeface="Wingdings" pitchFamily="2" charset="2"/>
              <a:buChar char="§"/>
              <a:defRPr/>
            </a:pPr>
            <a:r>
              <a:rPr lang="en-US" sz="3200" kern="0" dirty="0">
                <a:solidFill>
                  <a:schemeClr val="accent2">
                    <a:lumMod val="20000"/>
                    <a:lumOff val="80000"/>
                  </a:schemeClr>
                </a:solidFill>
                <a:cs typeface="Arial" pitchFamily="34" charset="0"/>
              </a:rPr>
              <a:t>NUCLEO board</a:t>
            </a:r>
          </a:p>
          <a:p>
            <a:pPr marL="342900" indent="-342900">
              <a:lnSpc>
                <a:spcPct val="150000"/>
              </a:lnSpc>
              <a:buFont typeface="Wingdings" pitchFamily="2" charset="2"/>
              <a:buChar char="§"/>
              <a:defRPr/>
            </a:pPr>
            <a:r>
              <a:rPr lang="en-US" sz="3200" kern="0" dirty="0">
                <a:solidFill>
                  <a:schemeClr val="accent2">
                    <a:lumMod val="20000"/>
                    <a:lumOff val="80000"/>
                  </a:schemeClr>
                </a:solidFill>
                <a:cs typeface="Arial" pitchFamily="34" charset="0"/>
              </a:rPr>
              <a:t>POLIMI expansion board</a:t>
            </a:r>
          </a:p>
          <a:p>
            <a:pPr marL="342900" indent="-342900">
              <a:lnSpc>
                <a:spcPct val="150000"/>
              </a:lnSpc>
              <a:buFont typeface="Wingdings" pitchFamily="2" charset="2"/>
              <a:buChar char="§"/>
              <a:defRPr/>
            </a:pPr>
            <a:endParaRPr lang="en-US" sz="3200" kern="0" dirty="0">
              <a:solidFill>
                <a:srgbClr val="0070C0"/>
              </a:solidFill>
              <a:cs typeface="Arial" pitchFamily="34" charset="0"/>
            </a:endParaRPr>
          </a:p>
          <a:p>
            <a:pPr marL="342900" indent="-342900">
              <a:lnSpc>
                <a:spcPct val="150000"/>
              </a:lnSpc>
              <a:buFont typeface="Wingdings" pitchFamily="2" charset="2"/>
              <a:buChar char="§"/>
              <a:defRPr/>
            </a:pPr>
            <a:endParaRPr lang="en-US" sz="3200" kern="0" dirty="0">
              <a:solidFill>
                <a:srgbClr val="0070C0"/>
              </a:solidFill>
              <a:cs typeface="Arial" pitchFamily="34" charset="0"/>
            </a:endParaRPr>
          </a:p>
        </p:txBody>
      </p:sp>
    </p:spTree>
    <p:extLst>
      <p:ext uri="{BB962C8B-B14F-4D97-AF65-F5344CB8AC3E}">
        <p14:creationId xmlns:p14="http://schemas.microsoft.com/office/powerpoint/2010/main" val="1823753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STM32 Family</a:t>
            </a:r>
          </a:p>
        </p:txBody>
      </p:sp>
      <p:pic>
        <p:nvPicPr>
          <p:cNvPr id="3" name="Immagine 2" descr="STM32 ARM Cortex Microcontrollers - 32-bit MCUs - STMicroelectronics - Google Chrome"/>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3775" t="16965" r="61025" b="1029"/>
          <a:stretch/>
        </p:blipFill>
        <p:spPr>
          <a:xfrm>
            <a:off x="800105" y="620688"/>
            <a:ext cx="3215264" cy="5736679"/>
          </a:xfrm>
          <a:prstGeom prst="rect">
            <a:avLst/>
          </a:prstGeom>
        </p:spPr>
      </p:pic>
      <p:sp>
        <p:nvSpPr>
          <p:cNvPr id="6" name="CasellaDiTesto 5"/>
          <p:cNvSpPr txBox="1"/>
          <p:nvPr/>
        </p:nvSpPr>
        <p:spPr bwMode="auto">
          <a:xfrm>
            <a:off x="5508104" y="764704"/>
            <a:ext cx="2922595" cy="1323439"/>
          </a:xfrm>
          <a:prstGeom prst="rect">
            <a:avLst/>
          </a:prstGeom>
          <a:noFill/>
          <a:ln w="9525">
            <a:noFill/>
            <a:miter lim="800000"/>
            <a:headEnd/>
            <a:tailEnd/>
          </a:ln>
          <a:effectLst/>
        </p:spPr>
        <p:txBody>
          <a:bodyPr wrap="none" rtlCol="0">
            <a:spAutoFit/>
          </a:bodyPr>
          <a:lstStyle/>
          <a:p>
            <a:pPr>
              <a:spcBef>
                <a:spcPct val="50000"/>
              </a:spcBef>
            </a:pPr>
            <a:r>
              <a:rPr lang="en-US" sz="2000" dirty="0">
                <a:solidFill>
                  <a:srgbClr val="0070C0"/>
                </a:solidFill>
                <a:latin typeface="Arial" pitchFamily="34" charset="0"/>
              </a:rPr>
              <a:t>STM32F4:</a:t>
            </a:r>
          </a:p>
          <a:p>
            <a:pPr marL="342900" indent="-342900">
              <a:spcBef>
                <a:spcPct val="50000"/>
              </a:spcBef>
              <a:buFont typeface="Arial" panose="020B0604020202020204" pitchFamily="34" charset="0"/>
              <a:buChar char="•"/>
            </a:pPr>
            <a:r>
              <a:rPr lang="en-US" sz="2000" dirty="0">
                <a:solidFill>
                  <a:srgbClr val="0070C0"/>
                </a:solidFill>
                <a:latin typeface="Arial" pitchFamily="34" charset="0"/>
              </a:rPr>
              <a:t>High performance</a:t>
            </a:r>
          </a:p>
          <a:p>
            <a:pPr marL="342900" indent="-342900">
              <a:spcBef>
                <a:spcPct val="50000"/>
              </a:spcBef>
              <a:buFont typeface="Arial" panose="020B0604020202020204" pitchFamily="34" charset="0"/>
              <a:buChar char="•"/>
            </a:pPr>
            <a:r>
              <a:rPr lang="en-US" sz="2000" dirty="0">
                <a:solidFill>
                  <a:srgbClr val="0070C0"/>
                </a:solidFill>
                <a:latin typeface="Arial" pitchFamily="34" charset="0"/>
              </a:rPr>
              <a:t>up to 180 MHz clock </a:t>
            </a:r>
          </a:p>
        </p:txBody>
      </p:sp>
      <p:pic>
        <p:nvPicPr>
          <p:cNvPr id="7" name="Immagine 6"/>
          <p:cNvPicPr>
            <a:picLocks noChangeAspect="1"/>
          </p:cNvPicPr>
          <p:nvPr/>
        </p:nvPicPr>
        <p:blipFill>
          <a:blip r:embed="rId4"/>
          <a:stretch>
            <a:fillRect/>
          </a:stretch>
        </p:blipFill>
        <p:spPr>
          <a:xfrm>
            <a:off x="5364088" y="2852936"/>
            <a:ext cx="2903416" cy="2818021"/>
          </a:xfrm>
          <a:prstGeom prst="rect">
            <a:avLst/>
          </a:prstGeom>
        </p:spPr>
      </p:pic>
    </p:spTree>
    <p:extLst>
      <p:ext uri="{BB962C8B-B14F-4D97-AF65-F5344CB8AC3E}">
        <p14:creationId xmlns:p14="http://schemas.microsoft.com/office/powerpoint/2010/main" val="1699410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olo 1"/>
          <p:cNvSpPr>
            <a:spLocks noGrp="1"/>
          </p:cNvSpPr>
          <p:nvPr>
            <p:ph type="title"/>
          </p:nvPr>
        </p:nvSpPr>
        <p:spPr/>
        <p:txBody>
          <a:bodyPr/>
          <a:lstStyle/>
          <a:p>
            <a:r>
              <a:rPr lang="it-IT" altLang="it-IT" dirty="0"/>
              <a:t>STM32F4</a:t>
            </a:r>
          </a:p>
        </p:txBody>
      </p:sp>
      <p:sp>
        <p:nvSpPr>
          <p:cNvPr id="3" name="Rectangle 3"/>
          <p:cNvSpPr txBox="1">
            <a:spLocks noChangeArrowheads="1"/>
          </p:cNvSpPr>
          <p:nvPr/>
        </p:nvSpPr>
        <p:spPr>
          <a:xfrm>
            <a:off x="251520" y="1124744"/>
            <a:ext cx="8892480" cy="5400600"/>
          </a:xfrm>
          <a:prstGeom prst="rect">
            <a:avLst/>
          </a:prstGeom>
        </p:spPr>
        <p:txBody>
          <a:bodyPr/>
          <a:lstStyle/>
          <a:p>
            <a:pPr marL="342900" indent="-342900">
              <a:lnSpc>
                <a:spcPct val="150000"/>
              </a:lnSpc>
              <a:buFont typeface="Wingdings" pitchFamily="2" charset="2"/>
              <a:buChar char="§"/>
              <a:defRPr/>
            </a:pPr>
            <a:endParaRPr lang="en-US" sz="3200" kern="0" dirty="0">
              <a:solidFill>
                <a:srgbClr val="0066CC"/>
              </a:solidFill>
              <a:latin typeface="Arial" pitchFamily="34" charset="0"/>
              <a:cs typeface="Arial" pitchFamily="34" charset="0"/>
            </a:endParaRPr>
          </a:p>
        </p:txBody>
      </p:sp>
      <p:sp>
        <p:nvSpPr>
          <p:cNvPr id="13" name="CasellaDiTesto 12"/>
          <p:cNvSpPr txBox="1"/>
          <p:nvPr/>
        </p:nvSpPr>
        <p:spPr bwMode="auto">
          <a:xfrm>
            <a:off x="218800" y="1124744"/>
            <a:ext cx="2281394" cy="1446550"/>
          </a:xfrm>
          <a:prstGeom prst="rect">
            <a:avLst/>
          </a:prstGeom>
          <a:noFill/>
          <a:ln w="9525">
            <a:noFill/>
            <a:miter lim="800000"/>
            <a:headEnd/>
            <a:tailEnd/>
          </a:ln>
          <a:effectLst/>
        </p:spPr>
        <p:txBody>
          <a:bodyPr wrap="none" rtlCol="0">
            <a:spAutoFit/>
          </a:bodyPr>
          <a:lstStyle/>
          <a:p>
            <a:pPr>
              <a:spcBef>
                <a:spcPts val="0"/>
              </a:spcBef>
            </a:pPr>
            <a:r>
              <a:rPr lang="it-IT" dirty="0">
                <a:latin typeface="Arial" panose="020B0604020202020204" pitchFamily="34" charset="0"/>
                <a:cs typeface="Arial" panose="020B0604020202020204" pitchFamily="34" charset="0"/>
              </a:rPr>
              <a:t>STM32F4xx:</a:t>
            </a:r>
          </a:p>
          <a:p>
            <a:pPr>
              <a:spcBef>
                <a:spcPts val="0"/>
              </a:spcBef>
            </a:pPr>
            <a:endParaRPr lang="it-IT" dirty="0">
              <a:latin typeface="Arial" panose="020B0604020202020204" pitchFamily="34" charset="0"/>
              <a:cs typeface="Arial" panose="020B0604020202020204" pitchFamily="34" charset="0"/>
            </a:endParaRPr>
          </a:p>
          <a:p>
            <a:pPr>
              <a:spcBef>
                <a:spcPts val="0"/>
              </a:spcBef>
            </a:pPr>
            <a:endParaRPr lang="it-IT" sz="2000" dirty="0">
              <a:latin typeface="Arial" panose="020B0604020202020204" pitchFamily="34" charset="0"/>
              <a:cs typeface="Arial" panose="020B0604020202020204" pitchFamily="34" charset="0"/>
            </a:endParaRPr>
          </a:p>
          <a:p>
            <a:pPr marL="342900" indent="-342900">
              <a:spcBef>
                <a:spcPts val="0"/>
              </a:spcBef>
              <a:buFont typeface="Arial" panose="020B0604020202020204" pitchFamily="34" charset="0"/>
              <a:buChar char="•"/>
            </a:pPr>
            <a:r>
              <a:rPr lang="it-IT" sz="2000" dirty="0" err="1">
                <a:latin typeface="Arial" panose="020B0604020202020204" pitchFamily="34" charset="0"/>
                <a:cs typeface="Arial" panose="020B0604020202020204" pitchFamily="34" charset="0"/>
              </a:rPr>
              <a:t>Cortex</a:t>
            </a:r>
            <a:r>
              <a:rPr lang="it-IT" sz="2000" dirty="0">
                <a:latin typeface="Arial" panose="020B0604020202020204" pitchFamily="34" charset="0"/>
                <a:cs typeface="Arial" panose="020B0604020202020204" pitchFamily="34" charset="0"/>
              </a:rPr>
              <a:t> M4 core</a:t>
            </a:r>
          </a:p>
        </p:txBody>
      </p:sp>
      <p:pic>
        <p:nvPicPr>
          <p:cNvPr id="6" name="Immagine 5"/>
          <p:cNvPicPr/>
          <p:nvPr/>
        </p:nvPicPr>
        <p:blipFill rotWithShape="1">
          <a:blip r:embed="rId2"/>
          <a:srcRect l="4055" b="6918"/>
          <a:stretch/>
        </p:blipFill>
        <p:spPr bwMode="auto">
          <a:xfrm>
            <a:off x="2411761" y="500632"/>
            <a:ext cx="6732239" cy="6096720"/>
          </a:xfrm>
          <a:prstGeom prst="rect">
            <a:avLst/>
          </a:prstGeom>
          <a:ln>
            <a:noFill/>
          </a:ln>
          <a:extLst>
            <a:ext uri="{53640926-AAD7-44D8-BBD7-CCE9431645EC}">
              <a14:shadowObscured xmlns:a14="http://schemas.microsoft.com/office/drawing/2010/main"/>
            </a:ext>
          </a:extLst>
        </p:spPr>
      </p:pic>
      <p:sp>
        <p:nvSpPr>
          <p:cNvPr id="2" name="Ovale 1"/>
          <p:cNvSpPr/>
          <p:nvPr/>
        </p:nvSpPr>
        <p:spPr bwMode="auto">
          <a:xfrm>
            <a:off x="3515944" y="4581128"/>
            <a:ext cx="936104" cy="432048"/>
          </a:xfrm>
          <a:prstGeom prst="ellipse">
            <a:avLst/>
          </a:prstGeom>
          <a:noFill/>
          <a:ln w="38100"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466432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olo 1"/>
          <p:cNvSpPr>
            <a:spLocks noGrp="1"/>
          </p:cNvSpPr>
          <p:nvPr>
            <p:ph type="title"/>
          </p:nvPr>
        </p:nvSpPr>
        <p:spPr/>
        <p:txBody>
          <a:bodyPr/>
          <a:lstStyle/>
          <a:p>
            <a:r>
              <a:rPr lang="it-IT" altLang="it-IT" dirty="0"/>
              <a:t>STM32F401</a:t>
            </a:r>
          </a:p>
        </p:txBody>
      </p:sp>
      <p:sp>
        <p:nvSpPr>
          <p:cNvPr id="3" name="Rectangle 3"/>
          <p:cNvSpPr txBox="1">
            <a:spLocks noChangeArrowheads="1"/>
          </p:cNvSpPr>
          <p:nvPr/>
        </p:nvSpPr>
        <p:spPr>
          <a:xfrm>
            <a:off x="251520" y="1124744"/>
            <a:ext cx="8892480" cy="5400600"/>
          </a:xfrm>
          <a:prstGeom prst="rect">
            <a:avLst/>
          </a:prstGeom>
        </p:spPr>
        <p:txBody>
          <a:bodyPr/>
          <a:lstStyle/>
          <a:p>
            <a:pPr marL="342900" indent="-342900">
              <a:lnSpc>
                <a:spcPct val="150000"/>
              </a:lnSpc>
              <a:buFont typeface="Wingdings" pitchFamily="2" charset="2"/>
              <a:buChar char="§"/>
              <a:defRPr/>
            </a:pPr>
            <a:endParaRPr lang="en-US" sz="3200" kern="0" dirty="0">
              <a:solidFill>
                <a:srgbClr val="0066CC"/>
              </a:solidFill>
              <a:latin typeface="Arial" pitchFamily="34" charset="0"/>
              <a:cs typeface="Arial" pitchFamily="34" charset="0"/>
            </a:endParaRPr>
          </a:p>
        </p:txBody>
      </p:sp>
      <p:sp>
        <p:nvSpPr>
          <p:cNvPr id="13" name="CasellaDiTesto 12"/>
          <p:cNvSpPr txBox="1"/>
          <p:nvPr/>
        </p:nvSpPr>
        <p:spPr bwMode="auto">
          <a:xfrm>
            <a:off x="218800" y="1124744"/>
            <a:ext cx="8016810" cy="461665"/>
          </a:xfrm>
          <a:prstGeom prst="rect">
            <a:avLst/>
          </a:prstGeom>
          <a:noFill/>
          <a:ln w="9525">
            <a:noFill/>
            <a:miter lim="800000"/>
            <a:headEnd/>
            <a:tailEnd/>
          </a:ln>
          <a:effectLst/>
        </p:spPr>
        <p:txBody>
          <a:bodyPr wrap="none" rtlCol="0">
            <a:spAutoFit/>
          </a:bodyPr>
          <a:lstStyle/>
          <a:p>
            <a:pPr>
              <a:spcBef>
                <a:spcPts val="0"/>
              </a:spcBef>
            </a:pPr>
            <a:r>
              <a:rPr lang="it-IT" dirty="0">
                <a:latin typeface="Arial" panose="020B0604020202020204" pitchFamily="34" charset="0"/>
                <a:cs typeface="Arial" panose="020B0604020202020204" pitchFamily="34" charset="0"/>
              </a:rPr>
              <a:t>STM32F4xx Access line: </a:t>
            </a:r>
            <a:r>
              <a:rPr lang="en-US" dirty="0"/>
              <a:t>the entry-level microcontrollers</a:t>
            </a:r>
            <a:r>
              <a:rPr lang="it-IT" dirty="0">
                <a:latin typeface="Arial" panose="020B0604020202020204" pitchFamily="34" charset="0"/>
                <a:cs typeface="Arial" panose="020B0604020202020204" pitchFamily="34" charset="0"/>
              </a:rPr>
              <a:t> </a:t>
            </a:r>
          </a:p>
        </p:txBody>
      </p:sp>
      <p:pic>
        <p:nvPicPr>
          <p:cNvPr id="7" name="Immagine 6"/>
          <p:cNvPicPr/>
          <p:nvPr/>
        </p:nvPicPr>
        <p:blipFill rotWithShape="1">
          <a:blip r:embed="rId3"/>
          <a:srcRect l="3953" t="44247" b="7692"/>
          <a:stretch/>
        </p:blipFill>
        <p:spPr bwMode="auto">
          <a:xfrm>
            <a:off x="35496" y="1808820"/>
            <a:ext cx="9108504" cy="403244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019109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olo 1"/>
          <p:cNvSpPr>
            <a:spLocks noGrp="1"/>
          </p:cNvSpPr>
          <p:nvPr>
            <p:ph type="title"/>
          </p:nvPr>
        </p:nvSpPr>
        <p:spPr/>
        <p:txBody>
          <a:bodyPr/>
          <a:lstStyle/>
          <a:p>
            <a:r>
              <a:rPr lang="it-IT" altLang="it-IT" dirty="0"/>
              <a:t>STM32F401RE</a:t>
            </a:r>
          </a:p>
        </p:txBody>
      </p:sp>
      <p:sp>
        <p:nvSpPr>
          <p:cNvPr id="3" name="Rectangle 3"/>
          <p:cNvSpPr txBox="1">
            <a:spLocks noChangeArrowheads="1"/>
          </p:cNvSpPr>
          <p:nvPr/>
        </p:nvSpPr>
        <p:spPr>
          <a:xfrm>
            <a:off x="251520" y="1124744"/>
            <a:ext cx="8892480" cy="5400600"/>
          </a:xfrm>
          <a:prstGeom prst="rect">
            <a:avLst/>
          </a:prstGeom>
        </p:spPr>
        <p:txBody>
          <a:bodyPr/>
          <a:lstStyle/>
          <a:p>
            <a:pPr marL="342900" indent="-342900">
              <a:lnSpc>
                <a:spcPct val="150000"/>
              </a:lnSpc>
              <a:buFont typeface="Wingdings" pitchFamily="2" charset="2"/>
              <a:buChar char="§"/>
              <a:defRPr/>
            </a:pPr>
            <a:endParaRPr lang="en-US" sz="3200" kern="0" dirty="0">
              <a:solidFill>
                <a:srgbClr val="0066CC"/>
              </a:solidFill>
              <a:latin typeface="Arial" pitchFamily="34" charset="0"/>
              <a:cs typeface="Arial" pitchFamily="34" charset="0"/>
            </a:endParaRPr>
          </a:p>
        </p:txBody>
      </p:sp>
      <p:sp>
        <p:nvSpPr>
          <p:cNvPr id="13" name="CasellaDiTesto 12"/>
          <p:cNvSpPr txBox="1"/>
          <p:nvPr/>
        </p:nvSpPr>
        <p:spPr bwMode="auto">
          <a:xfrm>
            <a:off x="218800" y="1124744"/>
            <a:ext cx="1879041" cy="461665"/>
          </a:xfrm>
          <a:prstGeom prst="rect">
            <a:avLst/>
          </a:prstGeom>
          <a:noFill/>
          <a:ln w="9525">
            <a:noFill/>
            <a:miter lim="800000"/>
            <a:headEnd/>
            <a:tailEnd/>
          </a:ln>
          <a:effectLst/>
        </p:spPr>
        <p:txBody>
          <a:bodyPr wrap="none" rtlCol="0">
            <a:spAutoFit/>
          </a:bodyPr>
          <a:lstStyle/>
          <a:p>
            <a:pPr>
              <a:spcBef>
                <a:spcPts val="0"/>
              </a:spcBef>
            </a:pPr>
            <a:r>
              <a:rPr lang="it-IT" dirty="0">
                <a:latin typeface="Arial" panose="020B0604020202020204" pitchFamily="34" charset="0"/>
                <a:cs typeface="Arial" panose="020B0604020202020204" pitchFamily="34" charset="0"/>
              </a:rPr>
              <a:t>STM32F401</a:t>
            </a:r>
          </a:p>
        </p:txBody>
      </p:sp>
      <p:pic>
        <p:nvPicPr>
          <p:cNvPr id="6" name="Immagine 5"/>
          <p:cNvPicPr/>
          <p:nvPr/>
        </p:nvPicPr>
        <p:blipFill rotWithShape="1">
          <a:blip r:embed="rId3"/>
          <a:srcRect l="8914"/>
          <a:stretch/>
        </p:blipFill>
        <p:spPr bwMode="auto">
          <a:xfrm>
            <a:off x="3851920" y="-8500"/>
            <a:ext cx="5292080" cy="6866500"/>
          </a:xfrm>
          <a:prstGeom prst="rect">
            <a:avLst/>
          </a:prstGeom>
          <a:ln>
            <a:noFill/>
          </a:ln>
          <a:extLst>
            <a:ext uri="{53640926-AAD7-44D8-BBD7-CCE9431645EC}">
              <a14:shadowObscured xmlns:a14="http://schemas.microsoft.com/office/drawing/2010/main"/>
            </a:ext>
          </a:extLst>
        </p:spPr>
      </p:pic>
      <p:pic>
        <p:nvPicPr>
          <p:cNvPr id="8" name="Immagine 7"/>
          <p:cNvPicPr/>
          <p:nvPr/>
        </p:nvPicPr>
        <p:blipFill rotWithShape="1">
          <a:blip r:embed="rId4">
            <a:extLst>
              <a:ext uri="{28A0092B-C50C-407E-A947-70E740481C1C}">
                <a14:useLocalDpi xmlns:a14="http://schemas.microsoft.com/office/drawing/2010/main" val="0"/>
              </a:ext>
            </a:extLst>
          </a:blip>
          <a:srcRect l="1204" r="41444" b="59403"/>
          <a:stretch/>
        </p:blipFill>
        <p:spPr bwMode="auto">
          <a:xfrm>
            <a:off x="93377" y="2141311"/>
            <a:ext cx="3542517" cy="1872208"/>
          </a:xfrm>
          <a:prstGeom prst="rect">
            <a:avLst/>
          </a:prstGeom>
          <a:noFill/>
          <a:ln>
            <a:noFill/>
          </a:ln>
          <a:extLst>
            <a:ext uri="{53640926-AAD7-44D8-BBD7-CCE9431645EC}">
              <a14:shadowObscured xmlns:a14="http://schemas.microsoft.com/office/drawing/2010/main"/>
            </a:ext>
          </a:extLst>
        </p:spPr>
      </p:pic>
      <p:pic>
        <p:nvPicPr>
          <p:cNvPr id="9" name="Immagine 8"/>
          <p:cNvPicPr/>
          <p:nvPr/>
        </p:nvPicPr>
        <p:blipFill rotWithShape="1">
          <a:blip r:embed="rId5" cstate="print">
            <a:extLst>
              <a:ext uri="{28A0092B-C50C-407E-A947-70E740481C1C}">
                <a14:useLocalDpi xmlns:a14="http://schemas.microsoft.com/office/drawing/2010/main" val="0"/>
              </a:ext>
            </a:extLst>
          </a:blip>
          <a:srcRect t="4123"/>
          <a:stretch/>
        </p:blipFill>
        <p:spPr bwMode="auto">
          <a:xfrm>
            <a:off x="18880" y="4235199"/>
            <a:ext cx="3691512" cy="143630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3614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olo 1"/>
          <p:cNvSpPr>
            <a:spLocks noGrp="1"/>
          </p:cNvSpPr>
          <p:nvPr>
            <p:ph type="title"/>
          </p:nvPr>
        </p:nvSpPr>
        <p:spPr/>
        <p:txBody>
          <a:bodyPr/>
          <a:lstStyle/>
          <a:p>
            <a:r>
              <a:rPr lang="it-IT" altLang="it-IT" dirty="0"/>
              <a:t>Clocks</a:t>
            </a:r>
          </a:p>
        </p:txBody>
      </p:sp>
      <p:sp>
        <p:nvSpPr>
          <p:cNvPr id="3" name="Rectangle 3"/>
          <p:cNvSpPr txBox="1">
            <a:spLocks noChangeArrowheads="1"/>
          </p:cNvSpPr>
          <p:nvPr/>
        </p:nvSpPr>
        <p:spPr>
          <a:xfrm>
            <a:off x="251520" y="1124744"/>
            <a:ext cx="8892480" cy="5400600"/>
          </a:xfrm>
          <a:prstGeom prst="rect">
            <a:avLst/>
          </a:prstGeom>
        </p:spPr>
        <p:txBody>
          <a:bodyPr/>
          <a:lstStyle/>
          <a:p>
            <a:pPr marL="342900" indent="-342900">
              <a:lnSpc>
                <a:spcPct val="150000"/>
              </a:lnSpc>
              <a:buFont typeface="Wingdings" pitchFamily="2" charset="2"/>
              <a:buChar char="§"/>
              <a:defRPr/>
            </a:pPr>
            <a:endParaRPr lang="en-US" sz="3200" kern="0" dirty="0">
              <a:solidFill>
                <a:srgbClr val="0066CC"/>
              </a:solidFill>
              <a:latin typeface="Arial" pitchFamily="34" charset="0"/>
              <a:cs typeface="Arial" pitchFamily="34" charset="0"/>
            </a:endParaRPr>
          </a:p>
        </p:txBody>
      </p:sp>
      <p:pic>
        <p:nvPicPr>
          <p:cNvPr id="5" name="Immagine 4"/>
          <p:cNvPicPr/>
          <p:nvPr/>
        </p:nvPicPr>
        <p:blipFill>
          <a:blip r:embed="rId3"/>
          <a:stretch>
            <a:fillRect/>
          </a:stretch>
        </p:blipFill>
        <p:spPr>
          <a:xfrm>
            <a:off x="3023320" y="548680"/>
            <a:ext cx="6120679" cy="5976664"/>
          </a:xfrm>
          <a:prstGeom prst="rect">
            <a:avLst/>
          </a:prstGeom>
        </p:spPr>
      </p:pic>
      <p:sp>
        <p:nvSpPr>
          <p:cNvPr id="13" name="CasellaDiTesto 12"/>
          <p:cNvSpPr txBox="1"/>
          <p:nvPr/>
        </p:nvSpPr>
        <p:spPr bwMode="auto">
          <a:xfrm>
            <a:off x="35496" y="1527582"/>
            <a:ext cx="2952328" cy="3785652"/>
          </a:xfrm>
          <a:prstGeom prst="rect">
            <a:avLst/>
          </a:prstGeom>
          <a:noFill/>
          <a:ln w="9525">
            <a:noFill/>
            <a:miter lim="800000"/>
            <a:headEnd/>
            <a:tailEnd/>
          </a:ln>
          <a:effectLst/>
        </p:spPr>
        <p:txBody>
          <a:bodyPr wrap="square" rtlCol="0">
            <a:spAutoFit/>
          </a:bodyPr>
          <a:lstStyle/>
          <a:p>
            <a:pPr>
              <a:spcBef>
                <a:spcPts val="0"/>
              </a:spcBef>
            </a:pPr>
            <a:r>
              <a:rPr lang="en-GB" sz="1600" dirty="0">
                <a:latin typeface="Arial" panose="020B0604020202020204" pitchFamily="34" charset="0"/>
                <a:cs typeface="Arial" panose="020B0604020202020204" pitchFamily="34" charset="0"/>
              </a:rPr>
              <a:t>3 clock sources for system clock (SYSCLK):</a:t>
            </a:r>
          </a:p>
          <a:p>
            <a:pPr marL="144000" indent="-144000">
              <a:spcBef>
                <a:spcPts val="0"/>
              </a:spcBef>
              <a:buFont typeface="Arial" panose="020B0604020202020204" pitchFamily="34" charset="0"/>
              <a:buChar char="•"/>
            </a:pPr>
            <a:r>
              <a:rPr lang="en-GB" sz="1600" dirty="0">
                <a:latin typeface="Arial" panose="020B0604020202020204" pitchFamily="34" charset="0"/>
                <a:cs typeface="Arial" panose="020B0604020202020204" pitchFamily="34" charset="0"/>
              </a:rPr>
              <a:t>HSI oscillator clock</a:t>
            </a:r>
          </a:p>
          <a:p>
            <a:pPr marL="144000" indent="-144000">
              <a:spcBef>
                <a:spcPts val="0"/>
              </a:spcBef>
              <a:buFont typeface="Arial" panose="020B0604020202020204" pitchFamily="34" charset="0"/>
              <a:buChar char="•"/>
            </a:pPr>
            <a:r>
              <a:rPr lang="en-GB" sz="1600" dirty="0">
                <a:latin typeface="Arial" panose="020B0604020202020204" pitchFamily="34" charset="0"/>
                <a:cs typeface="Arial" panose="020B0604020202020204" pitchFamily="34" charset="0"/>
              </a:rPr>
              <a:t>HSE oscillator clock</a:t>
            </a:r>
          </a:p>
          <a:p>
            <a:pPr marL="144000" indent="-144000">
              <a:spcBef>
                <a:spcPts val="0"/>
              </a:spcBef>
              <a:buFont typeface="Arial" panose="020B0604020202020204" pitchFamily="34" charset="0"/>
              <a:buChar char="•"/>
            </a:pPr>
            <a:r>
              <a:rPr lang="en-GB" sz="1600" dirty="0">
                <a:latin typeface="Arial" panose="020B0604020202020204" pitchFamily="34" charset="0"/>
                <a:cs typeface="Arial" panose="020B0604020202020204" pitchFamily="34" charset="0"/>
              </a:rPr>
              <a:t>main PLL clock. </a:t>
            </a:r>
          </a:p>
          <a:p>
            <a:pPr>
              <a:spcBef>
                <a:spcPts val="0"/>
              </a:spcBef>
            </a:pPr>
            <a:endParaRPr lang="en-GB" sz="1600" dirty="0">
              <a:latin typeface="Arial" panose="020B0604020202020204" pitchFamily="34" charset="0"/>
              <a:cs typeface="Arial" panose="020B0604020202020204" pitchFamily="34" charset="0"/>
            </a:endParaRPr>
          </a:p>
          <a:p>
            <a:pPr>
              <a:spcBef>
                <a:spcPts val="0"/>
              </a:spcBef>
            </a:pPr>
            <a:r>
              <a:rPr lang="en-GB" sz="1600" dirty="0">
                <a:latin typeface="Arial" panose="020B0604020202020204" pitchFamily="34" charset="0"/>
                <a:cs typeface="Arial" panose="020B0604020202020204" pitchFamily="34" charset="0"/>
              </a:rPr>
              <a:t>2 secondary clock sources:</a:t>
            </a:r>
          </a:p>
          <a:p>
            <a:pPr marL="144000" indent="-144000">
              <a:spcBef>
                <a:spcPts val="0"/>
              </a:spcBef>
              <a:buFont typeface="Arial" panose="020B0604020202020204" pitchFamily="34" charset="0"/>
              <a:buChar char="•"/>
            </a:pPr>
            <a:r>
              <a:rPr lang="en-GB" sz="1600" dirty="0">
                <a:latin typeface="Arial" panose="020B0604020202020204" pitchFamily="34" charset="0"/>
                <a:cs typeface="Arial" panose="020B0604020202020204" pitchFamily="34" charset="0"/>
              </a:rPr>
              <a:t>a 32 kHz low-speed internal RC (LSI RC)</a:t>
            </a:r>
          </a:p>
          <a:p>
            <a:pPr marL="144000" indent="-144000">
              <a:spcBef>
                <a:spcPts val="0"/>
              </a:spcBef>
              <a:buFont typeface="Arial" panose="020B0604020202020204" pitchFamily="34" charset="0"/>
              <a:buChar char="•"/>
            </a:pPr>
            <a:r>
              <a:rPr lang="en-GB" sz="1600" dirty="0">
                <a:latin typeface="Arial" panose="020B0604020202020204" pitchFamily="34" charset="0"/>
                <a:cs typeface="Arial" panose="020B0604020202020204" pitchFamily="34" charset="0"/>
              </a:rPr>
              <a:t>a 32.768 kHz low-speed external crystal (LSE crystal) </a:t>
            </a:r>
          </a:p>
          <a:p>
            <a:pPr>
              <a:spcBef>
                <a:spcPts val="0"/>
              </a:spcBef>
            </a:pPr>
            <a:endParaRPr lang="en-GB" sz="1600" dirty="0">
              <a:latin typeface="Arial" panose="020B0604020202020204" pitchFamily="34" charset="0"/>
              <a:cs typeface="Arial" panose="020B0604020202020204" pitchFamily="34" charset="0"/>
            </a:endParaRPr>
          </a:p>
          <a:p>
            <a:pPr>
              <a:spcBef>
                <a:spcPts val="0"/>
              </a:spcBef>
            </a:pPr>
            <a:r>
              <a:rPr lang="en-GB" sz="1600" dirty="0">
                <a:latin typeface="Arial" panose="020B0604020202020204" pitchFamily="34" charset="0"/>
                <a:cs typeface="Arial" panose="020B0604020202020204" pitchFamily="34" charset="0"/>
              </a:rPr>
              <a:t>Each source can be switched on/off independently when not used</a:t>
            </a:r>
            <a:endParaRPr lang="it-IT" sz="1600" dirty="0">
              <a:latin typeface="Arial" panose="020B0604020202020204" pitchFamily="34" charset="0"/>
              <a:cs typeface="Arial" panose="020B0604020202020204" pitchFamily="34" charset="0"/>
            </a:endParaRPr>
          </a:p>
        </p:txBody>
      </p:sp>
      <p:sp>
        <p:nvSpPr>
          <p:cNvPr id="2" name="Ovale 1">
            <a:extLst>
              <a:ext uri="{FF2B5EF4-FFF2-40B4-BE49-F238E27FC236}">
                <a16:creationId xmlns:a16="http://schemas.microsoft.com/office/drawing/2014/main" id="{6F1831A8-CD62-2972-CAA4-F749CA5C38FE}"/>
              </a:ext>
            </a:extLst>
          </p:cNvPr>
          <p:cNvSpPr/>
          <p:nvPr/>
        </p:nvSpPr>
        <p:spPr bwMode="auto">
          <a:xfrm>
            <a:off x="35496" y="2060848"/>
            <a:ext cx="1872208" cy="216024"/>
          </a:xfrm>
          <a:prstGeom prst="ellipse">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Tx/>
              <a:buNone/>
              <a:tabLst/>
            </a:pPr>
            <a:endParaRPr kumimoji="0" lang="it-IT" sz="2400" b="0" i="0" u="none" strike="noStrike" cap="none" normalizeH="0" baseline="0">
              <a:ln>
                <a:noFill/>
              </a:ln>
              <a:solidFill>
                <a:schemeClr val="tx1"/>
              </a:solidFill>
              <a:effectLst/>
              <a:latin typeface="Arial" pitchFamily="34" charset="0"/>
            </a:endParaRPr>
          </a:p>
        </p:txBody>
      </p:sp>
      <p:sp>
        <p:nvSpPr>
          <p:cNvPr id="4" name="Ovale 3">
            <a:extLst>
              <a:ext uri="{FF2B5EF4-FFF2-40B4-BE49-F238E27FC236}">
                <a16:creationId xmlns:a16="http://schemas.microsoft.com/office/drawing/2014/main" id="{EDFC7412-E7BA-3313-7BCE-EF29B1FE88EB}"/>
              </a:ext>
            </a:extLst>
          </p:cNvPr>
          <p:cNvSpPr/>
          <p:nvPr/>
        </p:nvSpPr>
        <p:spPr bwMode="auto">
          <a:xfrm>
            <a:off x="35496" y="2060848"/>
            <a:ext cx="914400" cy="914400"/>
          </a:xfrm>
          <a:prstGeom prst="ellipse">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Tx/>
              <a:buNone/>
              <a:tabLst/>
            </a:pPr>
            <a:endParaRPr kumimoji="0" lang="it-IT" sz="2400" b="0" i="0" u="none" strike="noStrike" cap="none" normalizeH="0" baseline="0">
              <a:ln>
                <a:noFill/>
              </a:ln>
              <a:solidFill>
                <a:schemeClr val="tx1"/>
              </a:solidFill>
              <a:effectLst/>
              <a:latin typeface="Arial" pitchFamily="34" charset="0"/>
            </a:endParaRPr>
          </a:p>
        </p:txBody>
      </p:sp>
      <p:sp>
        <p:nvSpPr>
          <p:cNvPr id="6" name="Ovale 5">
            <a:extLst>
              <a:ext uri="{FF2B5EF4-FFF2-40B4-BE49-F238E27FC236}">
                <a16:creationId xmlns:a16="http://schemas.microsoft.com/office/drawing/2014/main" id="{1929936E-AF40-9EFF-4F91-5063352C8897}"/>
              </a:ext>
            </a:extLst>
          </p:cNvPr>
          <p:cNvSpPr/>
          <p:nvPr/>
        </p:nvSpPr>
        <p:spPr bwMode="auto">
          <a:xfrm>
            <a:off x="1216025" y="908720"/>
            <a:ext cx="914400" cy="914400"/>
          </a:xfrm>
          <a:prstGeom prst="ellipse">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Tx/>
              <a:buNone/>
              <a:tabLst/>
            </a:pPr>
            <a:endParaRPr kumimoji="0" lang="it-IT" sz="2400" b="0" i="0" u="none" strike="noStrike" cap="none" normalizeH="0" baseline="0">
              <a:ln>
                <a:noFill/>
              </a:ln>
              <a:solidFill>
                <a:schemeClr val="tx1"/>
              </a:solidFill>
              <a:effectLst/>
              <a:latin typeface="Arial" pitchFamily="34" charset="0"/>
            </a:endParaRPr>
          </a:p>
        </p:txBody>
      </p:sp>
      <p:sp>
        <p:nvSpPr>
          <p:cNvPr id="7" name="Ovale 6">
            <a:extLst>
              <a:ext uri="{FF2B5EF4-FFF2-40B4-BE49-F238E27FC236}">
                <a16:creationId xmlns:a16="http://schemas.microsoft.com/office/drawing/2014/main" id="{38DE54BF-5ACD-E71C-6FA3-3D49CC494ACC}"/>
              </a:ext>
            </a:extLst>
          </p:cNvPr>
          <p:cNvSpPr/>
          <p:nvPr/>
        </p:nvSpPr>
        <p:spPr bwMode="auto">
          <a:xfrm>
            <a:off x="611560" y="1124744"/>
            <a:ext cx="1296144" cy="504056"/>
          </a:xfrm>
          <a:prstGeom prst="ellipse">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Tx/>
              <a:buNone/>
              <a:tabLst/>
            </a:pPr>
            <a:endParaRPr kumimoji="0" lang="it-IT" sz="2400" b="0" i="0" u="none" strike="noStrike" cap="none" normalizeH="0" baseline="0">
              <a:ln>
                <a:noFill/>
              </a:ln>
              <a:solidFill>
                <a:schemeClr val="tx1"/>
              </a:solidFill>
              <a:effectLst/>
              <a:latin typeface="Arial" pitchFamily="34" charset="0"/>
            </a:endParaRPr>
          </a:p>
        </p:txBody>
      </p:sp>
      <p:sp>
        <p:nvSpPr>
          <p:cNvPr id="8" name="Ovale 7">
            <a:extLst>
              <a:ext uri="{FF2B5EF4-FFF2-40B4-BE49-F238E27FC236}">
                <a16:creationId xmlns:a16="http://schemas.microsoft.com/office/drawing/2014/main" id="{F8DE0217-2BBA-F75B-D5E5-2BA21E049BB3}"/>
              </a:ext>
            </a:extLst>
          </p:cNvPr>
          <p:cNvSpPr/>
          <p:nvPr/>
        </p:nvSpPr>
        <p:spPr bwMode="auto">
          <a:xfrm>
            <a:off x="395536" y="5805264"/>
            <a:ext cx="936104" cy="720080"/>
          </a:xfrm>
          <a:prstGeom prst="ellipse">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Tx/>
              <a:buNone/>
              <a:tabLst/>
            </a:pPr>
            <a:endParaRPr kumimoji="0" lang="it-IT" sz="2400" b="0" i="0" u="none" strike="noStrike" cap="none" normalizeH="0" baseline="0">
              <a:ln>
                <a:noFill/>
              </a:ln>
              <a:solidFill>
                <a:schemeClr val="tx1"/>
              </a:solidFill>
              <a:effectLst/>
              <a:latin typeface="Arial" pitchFamily="34" charset="0"/>
            </a:endParaRPr>
          </a:p>
        </p:txBody>
      </p:sp>
      <p:sp>
        <p:nvSpPr>
          <p:cNvPr id="9" name="Ovale 8">
            <a:extLst>
              <a:ext uri="{FF2B5EF4-FFF2-40B4-BE49-F238E27FC236}">
                <a16:creationId xmlns:a16="http://schemas.microsoft.com/office/drawing/2014/main" id="{1023D1FF-0F03-576B-18C8-A238D37F78EF}"/>
              </a:ext>
            </a:extLst>
          </p:cNvPr>
          <p:cNvSpPr/>
          <p:nvPr/>
        </p:nvSpPr>
        <p:spPr bwMode="auto">
          <a:xfrm>
            <a:off x="0" y="2031637"/>
            <a:ext cx="2202941" cy="324749"/>
          </a:xfrm>
          <a:prstGeom prst="ellipse">
            <a:avLst/>
          </a:prstGeom>
          <a:noFill/>
          <a:ln w="28575" cap="flat" cmpd="sng" algn="ctr">
            <a:solidFill>
              <a:schemeClr val="accent2"/>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Tx/>
              <a:buNone/>
              <a:tabLst/>
            </a:pPr>
            <a:endParaRPr kumimoji="0" lang="it-IT" sz="2400" b="0" i="0" u="none" strike="noStrike" cap="none" normalizeH="0" baseline="0">
              <a:ln>
                <a:noFill/>
              </a:ln>
              <a:solidFill>
                <a:schemeClr val="tx1"/>
              </a:solidFill>
              <a:effectLst/>
              <a:latin typeface="Arial" pitchFamily="34" charset="0"/>
            </a:endParaRPr>
          </a:p>
        </p:txBody>
      </p:sp>
      <p:sp>
        <p:nvSpPr>
          <p:cNvPr id="10" name="Ovale 9">
            <a:extLst>
              <a:ext uri="{FF2B5EF4-FFF2-40B4-BE49-F238E27FC236}">
                <a16:creationId xmlns:a16="http://schemas.microsoft.com/office/drawing/2014/main" id="{34F6C0E8-972D-DD6A-CA52-CD80CF598819}"/>
              </a:ext>
            </a:extLst>
          </p:cNvPr>
          <p:cNvSpPr/>
          <p:nvPr/>
        </p:nvSpPr>
        <p:spPr bwMode="auto">
          <a:xfrm>
            <a:off x="4679503" y="2708920"/>
            <a:ext cx="793615" cy="360040"/>
          </a:xfrm>
          <a:prstGeom prst="ellipse">
            <a:avLst/>
          </a:prstGeom>
          <a:noFill/>
          <a:ln w="28575" cap="flat" cmpd="sng" algn="ctr">
            <a:solidFill>
              <a:schemeClr val="accent2"/>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Tx/>
              <a:buNone/>
              <a:tabLst/>
            </a:pPr>
            <a:endParaRPr kumimoji="0" lang="it-IT" sz="2400" b="0" i="0" u="none" strike="noStrike" cap="none" normalizeH="0" baseline="0">
              <a:ln>
                <a:noFill/>
              </a:ln>
              <a:solidFill>
                <a:schemeClr val="tx1"/>
              </a:solidFill>
              <a:effectLst/>
              <a:latin typeface="Arial" pitchFamily="34" charset="0"/>
            </a:endParaRPr>
          </a:p>
        </p:txBody>
      </p:sp>
      <p:sp>
        <p:nvSpPr>
          <p:cNvPr id="11" name="Ovale 10">
            <a:extLst>
              <a:ext uri="{FF2B5EF4-FFF2-40B4-BE49-F238E27FC236}">
                <a16:creationId xmlns:a16="http://schemas.microsoft.com/office/drawing/2014/main" id="{0C342692-3810-4D16-DD5F-4BCD39D3EAD5}"/>
              </a:ext>
            </a:extLst>
          </p:cNvPr>
          <p:cNvSpPr/>
          <p:nvPr/>
        </p:nvSpPr>
        <p:spPr bwMode="auto">
          <a:xfrm>
            <a:off x="0" y="2268047"/>
            <a:ext cx="2202941" cy="324749"/>
          </a:xfrm>
          <a:prstGeom prst="ellipse">
            <a:avLst/>
          </a:prstGeom>
          <a:noFill/>
          <a:ln w="28575"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Tx/>
              <a:buNone/>
              <a:tabLst/>
            </a:pPr>
            <a:endParaRPr kumimoji="0" lang="it-IT" sz="2400" b="0" i="0" u="none" strike="noStrike" cap="none" normalizeH="0" baseline="0" dirty="0">
              <a:ln>
                <a:noFill/>
              </a:ln>
              <a:solidFill>
                <a:schemeClr val="tx1"/>
              </a:solidFill>
              <a:effectLst/>
              <a:latin typeface="Arial" pitchFamily="34" charset="0"/>
            </a:endParaRPr>
          </a:p>
        </p:txBody>
      </p:sp>
      <p:sp>
        <p:nvSpPr>
          <p:cNvPr id="12" name="Ovale 11">
            <a:extLst>
              <a:ext uri="{FF2B5EF4-FFF2-40B4-BE49-F238E27FC236}">
                <a16:creationId xmlns:a16="http://schemas.microsoft.com/office/drawing/2014/main" id="{2F02BCB2-DD83-7492-FEAE-3C464A7720E4}"/>
              </a:ext>
            </a:extLst>
          </p:cNvPr>
          <p:cNvSpPr/>
          <p:nvPr/>
        </p:nvSpPr>
        <p:spPr bwMode="auto">
          <a:xfrm>
            <a:off x="3779912" y="4005064"/>
            <a:ext cx="691678" cy="568282"/>
          </a:xfrm>
          <a:prstGeom prst="ellipse">
            <a:avLst/>
          </a:prstGeom>
          <a:noFill/>
          <a:ln w="28575"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Tx/>
              <a:buNone/>
              <a:tabLst/>
            </a:pPr>
            <a:endParaRPr kumimoji="0" lang="it-IT" sz="2400" b="0" i="0" u="none" strike="noStrike" cap="none" normalizeH="0" baseline="0">
              <a:ln>
                <a:noFill/>
              </a:ln>
              <a:solidFill>
                <a:schemeClr val="tx1"/>
              </a:solidFill>
              <a:effectLst/>
              <a:latin typeface="Arial" pitchFamily="34" charset="0"/>
            </a:endParaRPr>
          </a:p>
        </p:txBody>
      </p:sp>
      <p:sp>
        <p:nvSpPr>
          <p:cNvPr id="14" name="Ovale 13">
            <a:extLst>
              <a:ext uri="{FF2B5EF4-FFF2-40B4-BE49-F238E27FC236}">
                <a16:creationId xmlns:a16="http://schemas.microsoft.com/office/drawing/2014/main" id="{F7106301-B504-8331-4E3B-EEF4D42FE3AB}"/>
              </a:ext>
            </a:extLst>
          </p:cNvPr>
          <p:cNvSpPr/>
          <p:nvPr/>
        </p:nvSpPr>
        <p:spPr bwMode="auto">
          <a:xfrm>
            <a:off x="1619672" y="908720"/>
            <a:ext cx="914400" cy="914400"/>
          </a:xfrm>
          <a:prstGeom prst="ellipse">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Tx/>
              <a:buNone/>
              <a:tabLst/>
            </a:pPr>
            <a:endParaRPr kumimoji="0" lang="it-IT" sz="2400" b="0" i="0" u="none" strike="noStrike" cap="none" normalizeH="0" baseline="0">
              <a:ln>
                <a:noFill/>
              </a:ln>
              <a:solidFill>
                <a:schemeClr val="tx1"/>
              </a:solidFill>
              <a:effectLst/>
              <a:latin typeface="Arial" pitchFamily="34" charset="0"/>
            </a:endParaRPr>
          </a:p>
        </p:txBody>
      </p:sp>
      <p:sp>
        <p:nvSpPr>
          <p:cNvPr id="15" name="Ovale 14">
            <a:extLst>
              <a:ext uri="{FF2B5EF4-FFF2-40B4-BE49-F238E27FC236}">
                <a16:creationId xmlns:a16="http://schemas.microsoft.com/office/drawing/2014/main" id="{E28D00C6-374A-9F19-FAEB-2536A73AD0B0}"/>
              </a:ext>
            </a:extLst>
          </p:cNvPr>
          <p:cNvSpPr/>
          <p:nvPr/>
        </p:nvSpPr>
        <p:spPr bwMode="auto">
          <a:xfrm>
            <a:off x="-1" y="2517908"/>
            <a:ext cx="2202941" cy="324749"/>
          </a:xfrm>
          <a:prstGeom prst="ellipse">
            <a:avLst/>
          </a:prstGeom>
          <a:noFill/>
          <a:ln w="28575" cap="flat" cmpd="sng" algn="ctr">
            <a:solidFill>
              <a:srgbClr val="92D05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Tx/>
              <a:buNone/>
              <a:tabLst/>
            </a:pPr>
            <a:endParaRPr kumimoji="0" lang="it-IT" sz="2400" b="0" i="0" u="none" strike="noStrike" cap="none" normalizeH="0" baseline="0">
              <a:ln>
                <a:noFill/>
              </a:ln>
              <a:solidFill>
                <a:schemeClr val="tx1"/>
              </a:solidFill>
              <a:effectLst/>
              <a:latin typeface="Arial" pitchFamily="34" charset="0"/>
            </a:endParaRPr>
          </a:p>
        </p:txBody>
      </p:sp>
      <p:sp>
        <p:nvSpPr>
          <p:cNvPr id="16" name="Ovale 15">
            <a:extLst>
              <a:ext uri="{FF2B5EF4-FFF2-40B4-BE49-F238E27FC236}">
                <a16:creationId xmlns:a16="http://schemas.microsoft.com/office/drawing/2014/main" id="{5CDCF571-3A5C-2716-F750-9EEBDF444E42}"/>
              </a:ext>
            </a:extLst>
          </p:cNvPr>
          <p:cNvSpPr/>
          <p:nvPr/>
        </p:nvSpPr>
        <p:spPr bwMode="auto">
          <a:xfrm>
            <a:off x="-232163" y="3185048"/>
            <a:ext cx="3279809" cy="635255"/>
          </a:xfrm>
          <a:prstGeom prst="ellipse">
            <a:avLst/>
          </a:prstGeom>
          <a:noFill/>
          <a:ln w="28575" cap="flat" cmpd="sng" algn="ctr">
            <a:solidFill>
              <a:srgbClr val="7030A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Tx/>
              <a:buNone/>
              <a:tabLst/>
            </a:pPr>
            <a:endParaRPr kumimoji="0" lang="it-IT" sz="2400" b="0" i="0" u="none" strike="noStrike" cap="none" normalizeH="0" baseline="0">
              <a:ln>
                <a:noFill/>
              </a:ln>
              <a:solidFill>
                <a:schemeClr val="tx1"/>
              </a:solidFill>
              <a:effectLst/>
              <a:latin typeface="Arial" pitchFamily="34" charset="0"/>
            </a:endParaRPr>
          </a:p>
        </p:txBody>
      </p:sp>
      <p:sp>
        <p:nvSpPr>
          <p:cNvPr id="17" name="Ovale 16">
            <a:extLst>
              <a:ext uri="{FF2B5EF4-FFF2-40B4-BE49-F238E27FC236}">
                <a16:creationId xmlns:a16="http://schemas.microsoft.com/office/drawing/2014/main" id="{B1A992CF-F6C3-A776-9821-C1EEC85AEF93}"/>
              </a:ext>
            </a:extLst>
          </p:cNvPr>
          <p:cNvSpPr/>
          <p:nvPr/>
        </p:nvSpPr>
        <p:spPr bwMode="auto">
          <a:xfrm>
            <a:off x="-236257" y="3707931"/>
            <a:ext cx="3279810" cy="683448"/>
          </a:xfrm>
          <a:prstGeom prst="ellipse">
            <a:avLst/>
          </a:prstGeom>
          <a:noFill/>
          <a:ln w="28575" cap="flat" cmpd="sng" algn="ctr">
            <a:solidFill>
              <a:srgbClr val="FFFF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Tx/>
              <a:buNone/>
              <a:tabLst/>
            </a:pPr>
            <a:endParaRPr kumimoji="0" lang="it-IT" sz="2400" b="0" i="0" u="none" strike="noStrike" cap="none" normalizeH="0" baseline="0">
              <a:ln>
                <a:noFill/>
              </a:ln>
              <a:solidFill>
                <a:schemeClr val="tx1"/>
              </a:solidFill>
              <a:effectLst/>
              <a:latin typeface="Arial" pitchFamily="34" charset="0"/>
            </a:endParaRPr>
          </a:p>
        </p:txBody>
      </p:sp>
      <p:sp>
        <p:nvSpPr>
          <p:cNvPr id="18" name="Ovale 17">
            <a:extLst>
              <a:ext uri="{FF2B5EF4-FFF2-40B4-BE49-F238E27FC236}">
                <a16:creationId xmlns:a16="http://schemas.microsoft.com/office/drawing/2014/main" id="{AEE7908E-A639-C1B5-DED2-FBDD3EB00DA5}"/>
              </a:ext>
            </a:extLst>
          </p:cNvPr>
          <p:cNvSpPr/>
          <p:nvPr/>
        </p:nvSpPr>
        <p:spPr bwMode="auto">
          <a:xfrm>
            <a:off x="3720608" y="4609350"/>
            <a:ext cx="793615" cy="1051898"/>
          </a:xfrm>
          <a:prstGeom prst="ellipse">
            <a:avLst/>
          </a:prstGeom>
          <a:noFill/>
          <a:ln w="28575" cap="flat" cmpd="sng" algn="ctr">
            <a:solidFill>
              <a:srgbClr val="92D05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Tx/>
              <a:buNone/>
              <a:tabLst/>
            </a:pPr>
            <a:endParaRPr kumimoji="0" lang="it-IT" sz="2400" b="0" i="0" u="none" strike="noStrike" cap="none" normalizeH="0" baseline="0">
              <a:ln>
                <a:noFill/>
              </a:ln>
              <a:solidFill>
                <a:schemeClr val="tx1"/>
              </a:solidFill>
              <a:effectLst/>
              <a:latin typeface="Arial" pitchFamily="34" charset="0"/>
            </a:endParaRPr>
          </a:p>
        </p:txBody>
      </p:sp>
      <p:sp>
        <p:nvSpPr>
          <p:cNvPr id="19" name="Ovale 18">
            <a:extLst>
              <a:ext uri="{FF2B5EF4-FFF2-40B4-BE49-F238E27FC236}">
                <a16:creationId xmlns:a16="http://schemas.microsoft.com/office/drawing/2014/main" id="{B585F610-D414-5D31-8688-84EC42A3748A}"/>
              </a:ext>
            </a:extLst>
          </p:cNvPr>
          <p:cNvSpPr/>
          <p:nvPr/>
        </p:nvSpPr>
        <p:spPr bwMode="auto">
          <a:xfrm>
            <a:off x="4594731" y="656692"/>
            <a:ext cx="793615" cy="360040"/>
          </a:xfrm>
          <a:prstGeom prst="ellipse">
            <a:avLst/>
          </a:prstGeom>
          <a:noFill/>
          <a:ln w="28575" cap="flat" cmpd="sng" algn="ctr">
            <a:solidFill>
              <a:srgbClr val="7030A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Tx/>
              <a:buNone/>
              <a:tabLst/>
            </a:pPr>
            <a:endParaRPr kumimoji="0" lang="it-IT" sz="2400" b="0" i="0" u="none" strike="noStrike" cap="none" normalizeH="0" baseline="0">
              <a:ln>
                <a:noFill/>
              </a:ln>
              <a:solidFill>
                <a:schemeClr val="tx1"/>
              </a:solidFill>
              <a:effectLst/>
              <a:latin typeface="Arial" pitchFamily="34" charset="0"/>
            </a:endParaRPr>
          </a:p>
        </p:txBody>
      </p:sp>
      <p:sp>
        <p:nvSpPr>
          <p:cNvPr id="20" name="Ovale 19">
            <a:extLst>
              <a:ext uri="{FF2B5EF4-FFF2-40B4-BE49-F238E27FC236}">
                <a16:creationId xmlns:a16="http://schemas.microsoft.com/office/drawing/2014/main" id="{CA94DC8A-DACF-0F86-6E59-A8C2143AF03D}"/>
              </a:ext>
            </a:extLst>
          </p:cNvPr>
          <p:cNvSpPr/>
          <p:nvPr/>
        </p:nvSpPr>
        <p:spPr bwMode="auto">
          <a:xfrm>
            <a:off x="3664563" y="1248244"/>
            <a:ext cx="907437" cy="452563"/>
          </a:xfrm>
          <a:prstGeom prst="ellipse">
            <a:avLst/>
          </a:prstGeom>
          <a:noFill/>
          <a:ln w="28575" cap="flat" cmpd="sng" algn="ctr">
            <a:solidFill>
              <a:srgbClr val="FFFF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Tx/>
              <a:buNone/>
              <a:tabLst/>
            </a:pPr>
            <a:endParaRPr kumimoji="0" lang="it-IT" sz="2400" b="0"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256770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2" presetClass="exit" presetSubtype="4" fill="hold" grpId="1" nodeType="clickEffect">
                                  <p:stCondLst>
                                    <p:cond delay="0"/>
                                  </p:stCondLst>
                                  <p:childTnLst>
                                    <p:anim calcmode="lin" valueType="num">
                                      <p:cBhvr additive="base">
                                        <p:cTn id="12" dur="500"/>
                                        <p:tgtEl>
                                          <p:spTgt spid="9"/>
                                        </p:tgtEl>
                                        <p:attrNameLst>
                                          <p:attrName>ppt_y</p:attrName>
                                        </p:attrNameLst>
                                      </p:cBhvr>
                                      <p:tavLst>
                                        <p:tav tm="0">
                                          <p:val>
                                            <p:strVal val="#ppt_y"/>
                                          </p:val>
                                        </p:tav>
                                        <p:tav tm="100000">
                                          <p:val>
                                            <p:strVal val="#ppt_y+#ppt_h*1.125000"/>
                                          </p:val>
                                        </p:tav>
                                      </p:tavLst>
                                    </p:anim>
                                    <p:animEffect transition="out" filter="wipe(down)">
                                      <p:cBhvr>
                                        <p:cTn id="13" dur="500"/>
                                        <p:tgtEl>
                                          <p:spTgt spid="9"/>
                                        </p:tgtEl>
                                      </p:cBhvr>
                                    </p:animEffect>
                                    <p:set>
                                      <p:cBhvr>
                                        <p:cTn id="14" dur="1" fill="hold">
                                          <p:stCondLst>
                                            <p:cond delay="499"/>
                                          </p:stCondLst>
                                        </p:cTn>
                                        <p:tgtEl>
                                          <p:spTgt spid="9"/>
                                        </p:tgtEl>
                                        <p:attrNameLst>
                                          <p:attrName>style.visibility</p:attrName>
                                        </p:attrNameLst>
                                      </p:cBhvr>
                                      <p:to>
                                        <p:strVal val="hidden"/>
                                      </p:to>
                                    </p:set>
                                  </p:childTnLst>
                                </p:cTn>
                              </p:par>
                              <p:par>
                                <p:cTn id="15" presetID="12" presetClass="exit" presetSubtype="4" fill="hold" grpId="1" nodeType="withEffect">
                                  <p:stCondLst>
                                    <p:cond delay="0"/>
                                  </p:stCondLst>
                                  <p:childTnLst>
                                    <p:anim calcmode="lin" valueType="num">
                                      <p:cBhvr additive="base">
                                        <p:cTn id="16" dur="500"/>
                                        <p:tgtEl>
                                          <p:spTgt spid="10"/>
                                        </p:tgtEl>
                                        <p:attrNameLst>
                                          <p:attrName>ppt_y</p:attrName>
                                        </p:attrNameLst>
                                      </p:cBhvr>
                                      <p:tavLst>
                                        <p:tav tm="0">
                                          <p:val>
                                            <p:strVal val="#ppt_y"/>
                                          </p:val>
                                        </p:tav>
                                        <p:tav tm="100000">
                                          <p:val>
                                            <p:strVal val="#ppt_y+#ppt_h*1.125000"/>
                                          </p:val>
                                        </p:tav>
                                      </p:tavLst>
                                    </p:anim>
                                    <p:animEffect transition="out" filter="wipe(down)">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2" presetClass="exit" presetSubtype="4" fill="hold" grpId="1" nodeType="clickEffect">
                                  <p:stCondLst>
                                    <p:cond delay="0"/>
                                  </p:stCondLst>
                                  <p:childTnLst>
                                    <p:anim calcmode="lin" valueType="num">
                                      <p:cBhvr additive="base">
                                        <p:cTn id="28" dur="500"/>
                                        <p:tgtEl>
                                          <p:spTgt spid="11"/>
                                        </p:tgtEl>
                                        <p:attrNameLst>
                                          <p:attrName>ppt_y</p:attrName>
                                        </p:attrNameLst>
                                      </p:cBhvr>
                                      <p:tavLst>
                                        <p:tav tm="0">
                                          <p:val>
                                            <p:strVal val="#ppt_y"/>
                                          </p:val>
                                        </p:tav>
                                        <p:tav tm="100000">
                                          <p:val>
                                            <p:strVal val="#ppt_y+#ppt_h*1.125000"/>
                                          </p:val>
                                        </p:tav>
                                      </p:tavLst>
                                    </p:anim>
                                    <p:animEffect transition="out" filter="wipe(down)">
                                      <p:cBhvr>
                                        <p:cTn id="29" dur="500"/>
                                        <p:tgtEl>
                                          <p:spTgt spid="11"/>
                                        </p:tgtEl>
                                      </p:cBhvr>
                                    </p:animEffect>
                                    <p:set>
                                      <p:cBhvr>
                                        <p:cTn id="30" dur="1" fill="hold">
                                          <p:stCondLst>
                                            <p:cond delay="499"/>
                                          </p:stCondLst>
                                        </p:cTn>
                                        <p:tgtEl>
                                          <p:spTgt spid="11"/>
                                        </p:tgtEl>
                                        <p:attrNameLst>
                                          <p:attrName>style.visibility</p:attrName>
                                        </p:attrNameLst>
                                      </p:cBhvr>
                                      <p:to>
                                        <p:strVal val="hidden"/>
                                      </p:to>
                                    </p:set>
                                  </p:childTnLst>
                                </p:cTn>
                              </p:par>
                              <p:par>
                                <p:cTn id="31" presetID="12" presetClass="exit" presetSubtype="4" fill="hold" grpId="1" nodeType="withEffect">
                                  <p:stCondLst>
                                    <p:cond delay="0"/>
                                  </p:stCondLst>
                                  <p:childTnLst>
                                    <p:anim calcmode="lin" valueType="num">
                                      <p:cBhvr additive="base">
                                        <p:cTn id="32" dur="500"/>
                                        <p:tgtEl>
                                          <p:spTgt spid="12"/>
                                        </p:tgtEl>
                                        <p:attrNameLst>
                                          <p:attrName>ppt_y</p:attrName>
                                        </p:attrNameLst>
                                      </p:cBhvr>
                                      <p:tavLst>
                                        <p:tav tm="0">
                                          <p:val>
                                            <p:strVal val="#ppt_y"/>
                                          </p:val>
                                        </p:tav>
                                        <p:tav tm="100000">
                                          <p:val>
                                            <p:strVal val="#ppt_y+#ppt_h*1.125000"/>
                                          </p:val>
                                        </p:tav>
                                      </p:tavLst>
                                    </p:anim>
                                    <p:animEffect transition="out" filter="wipe(down)">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2" presetClass="exit" presetSubtype="4" fill="hold" grpId="1" nodeType="clickEffect">
                                  <p:stCondLst>
                                    <p:cond delay="0"/>
                                  </p:stCondLst>
                                  <p:childTnLst>
                                    <p:anim calcmode="lin" valueType="num">
                                      <p:cBhvr additive="base">
                                        <p:cTn id="44" dur="500"/>
                                        <p:tgtEl>
                                          <p:spTgt spid="15"/>
                                        </p:tgtEl>
                                        <p:attrNameLst>
                                          <p:attrName>ppt_y</p:attrName>
                                        </p:attrNameLst>
                                      </p:cBhvr>
                                      <p:tavLst>
                                        <p:tav tm="0">
                                          <p:val>
                                            <p:strVal val="#ppt_y"/>
                                          </p:val>
                                        </p:tav>
                                        <p:tav tm="100000">
                                          <p:val>
                                            <p:strVal val="#ppt_y+#ppt_h*1.125000"/>
                                          </p:val>
                                        </p:tav>
                                      </p:tavLst>
                                    </p:anim>
                                    <p:animEffect transition="out" filter="wipe(down)">
                                      <p:cBhvr>
                                        <p:cTn id="45" dur="500"/>
                                        <p:tgtEl>
                                          <p:spTgt spid="15"/>
                                        </p:tgtEl>
                                      </p:cBhvr>
                                    </p:animEffect>
                                    <p:set>
                                      <p:cBhvr>
                                        <p:cTn id="46" dur="1" fill="hold">
                                          <p:stCondLst>
                                            <p:cond delay="499"/>
                                          </p:stCondLst>
                                        </p:cTn>
                                        <p:tgtEl>
                                          <p:spTgt spid="15"/>
                                        </p:tgtEl>
                                        <p:attrNameLst>
                                          <p:attrName>style.visibility</p:attrName>
                                        </p:attrNameLst>
                                      </p:cBhvr>
                                      <p:to>
                                        <p:strVal val="hidden"/>
                                      </p:to>
                                    </p:set>
                                  </p:childTnLst>
                                </p:cTn>
                              </p:par>
                              <p:par>
                                <p:cTn id="47" presetID="12" presetClass="exit" presetSubtype="4" fill="hold" grpId="1" nodeType="withEffect">
                                  <p:stCondLst>
                                    <p:cond delay="0"/>
                                  </p:stCondLst>
                                  <p:childTnLst>
                                    <p:anim calcmode="lin" valueType="num">
                                      <p:cBhvr additive="base">
                                        <p:cTn id="48" dur="500"/>
                                        <p:tgtEl>
                                          <p:spTgt spid="18"/>
                                        </p:tgtEl>
                                        <p:attrNameLst>
                                          <p:attrName>ppt_y</p:attrName>
                                        </p:attrNameLst>
                                      </p:cBhvr>
                                      <p:tavLst>
                                        <p:tav tm="0">
                                          <p:val>
                                            <p:strVal val="#ppt_y"/>
                                          </p:val>
                                        </p:tav>
                                        <p:tav tm="100000">
                                          <p:val>
                                            <p:strVal val="#ppt_y+#ppt_h*1.125000"/>
                                          </p:val>
                                        </p:tav>
                                      </p:tavLst>
                                    </p:anim>
                                    <p:animEffect transition="out" filter="wipe(down)">
                                      <p:cBhvr>
                                        <p:cTn id="49" dur="500"/>
                                        <p:tgtEl>
                                          <p:spTgt spid="18"/>
                                        </p:tgtEl>
                                      </p:cBhvr>
                                    </p:animEffect>
                                    <p:set>
                                      <p:cBhvr>
                                        <p:cTn id="50" dur="1" fill="hold">
                                          <p:stCondLst>
                                            <p:cond delay="499"/>
                                          </p:stCondLst>
                                        </p:cTn>
                                        <p:tgtEl>
                                          <p:spTgt spid="1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2" presetClass="exit" presetSubtype="4" fill="hold" grpId="1" nodeType="clickEffect">
                                  <p:stCondLst>
                                    <p:cond delay="0"/>
                                  </p:stCondLst>
                                  <p:childTnLst>
                                    <p:anim calcmode="lin" valueType="num">
                                      <p:cBhvr additive="base">
                                        <p:cTn id="60" dur="500"/>
                                        <p:tgtEl>
                                          <p:spTgt spid="16"/>
                                        </p:tgtEl>
                                        <p:attrNameLst>
                                          <p:attrName>ppt_y</p:attrName>
                                        </p:attrNameLst>
                                      </p:cBhvr>
                                      <p:tavLst>
                                        <p:tav tm="0">
                                          <p:val>
                                            <p:strVal val="#ppt_y"/>
                                          </p:val>
                                        </p:tav>
                                        <p:tav tm="100000">
                                          <p:val>
                                            <p:strVal val="#ppt_y+#ppt_h*1.125000"/>
                                          </p:val>
                                        </p:tav>
                                      </p:tavLst>
                                    </p:anim>
                                    <p:animEffect transition="out" filter="wipe(down)">
                                      <p:cBhvr>
                                        <p:cTn id="61" dur="500"/>
                                        <p:tgtEl>
                                          <p:spTgt spid="16"/>
                                        </p:tgtEl>
                                      </p:cBhvr>
                                    </p:animEffect>
                                    <p:set>
                                      <p:cBhvr>
                                        <p:cTn id="62" dur="1" fill="hold">
                                          <p:stCondLst>
                                            <p:cond delay="499"/>
                                          </p:stCondLst>
                                        </p:cTn>
                                        <p:tgtEl>
                                          <p:spTgt spid="16"/>
                                        </p:tgtEl>
                                        <p:attrNameLst>
                                          <p:attrName>style.visibility</p:attrName>
                                        </p:attrNameLst>
                                      </p:cBhvr>
                                      <p:to>
                                        <p:strVal val="hidden"/>
                                      </p:to>
                                    </p:set>
                                  </p:childTnLst>
                                </p:cTn>
                              </p:par>
                              <p:par>
                                <p:cTn id="63" presetID="12" presetClass="exit" presetSubtype="4" fill="hold" grpId="1" nodeType="withEffect">
                                  <p:stCondLst>
                                    <p:cond delay="0"/>
                                  </p:stCondLst>
                                  <p:childTnLst>
                                    <p:anim calcmode="lin" valueType="num">
                                      <p:cBhvr additive="base">
                                        <p:cTn id="64" dur="500"/>
                                        <p:tgtEl>
                                          <p:spTgt spid="19"/>
                                        </p:tgtEl>
                                        <p:attrNameLst>
                                          <p:attrName>ppt_y</p:attrName>
                                        </p:attrNameLst>
                                      </p:cBhvr>
                                      <p:tavLst>
                                        <p:tav tm="0">
                                          <p:val>
                                            <p:strVal val="#ppt_y"/>
                                          </p:val>
                                        </p:tav>
                                        <p:tav tm="100000">
                                          <p:val>
                                            <p:strVal val="#ppt_y+#ppt_h*1.125000"/>
                                          </p:val>
                                        </p:tav>
                                      </p:tavLst>
                                    </p:anim>
                                    <p:animEffect transition="out" filter="wipe(down)">
                                      <p:cBhvr>
                                        <p:cTn id="65" dur="500"/>
                                        <p:tgtEl>
                                          <p:spTgt spid="19"/>
                                        </p:tgtEl>
                                      </p:cBhvr>
                                    </p:animEffect>
                                    <p:set>
                                      <p:cBhvr>
                                        <p:cTn id="66" dur="1" fill="hold">
                                          <p:stCondLst>
                                            <p:cond delay="499"/>
                                          </p:stCondLst>
                                        </p:cTn>
                                        <p:tgtEl>
                                          <p:spTgt spid="19"/>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2" presetClass="exit" presetSubtype="4" fill="hold" grpId="1" nodeType="clickEffect">
                                  <p:stCondLst>
                                    <p:cond delay="0"/>
                                  </p:stCondLst>
                                  <p:childTnLst>
                                    <p:anim calcmode="lin" valueType="num">
                                      <p:cBhvr additive="base">
                                        <p:cTn id="76" dur="500"/>
                                        <p:tgtEl>
                                          <p:spTgt spid="17"/>
                                        </p:tgtEl>
                                        <p:attrNameLst>
                                          <p:attrName>ppt_y</p:attrName>
                                        </p:attrNameLst>
                                      </p:cBhvr>
                                      <p:tavLst>
                                        <p:tav tm="0">
                                          <p:val>
                                            <p:strVal val="#ppt_y"/>
                                          </p:val>
                                        </p:tav>
                                        <p:tav tm="100000">
                                          <p:val>
                                            <p:strVal val="#ppt_y+#ppt_h*1.125000"/>
                                          </p:val>
                                        </p:tav>
                                      </p:tavLst>
                                    </p:anim>
                                    <p:animEffect transition="out" filter="wipe(down)">
                                      <p:cBhvr>
                                        <p:cTn id="77" dur="500"/>
                                        <p:tgtEl>
                                          <p:spTgt spid="17"/>
                                        </p:tgtEl>
                                      </p:cBhvr>
                                    </p:animEffect>
                                    <p:set>
                                      <p:cBhvr>
                                        <p:cTn id="78" dur="1" fill="hold">
                                          <p:stCondLst>
                                            <p:cond delay="499"/>
                                          </p:stCondLst>
                                        </p:cTn>
                                        <p:tgtEl>
                                          <p:spTgt spid="17"/>
                                        </p:tgtEl>
                                        <p:attrNameLst>
                                          <p:attrName>style.visibility</p:attrName>
                                        </p:attrNameLst>
                                      </p:cBhvr>
                                      <p:to>
                                        <p:strVal val="hidden"/>
                                      </p:to>
                                    </p:set>
                                  </p:childTnLst>
                                </p:cTn>
                              </p:par>
                              <p:par>
                                <p:cTn id="79" presetID="12" presetClass="exit" presetSubtype="4" fill="hold" grpId="1" nodeType="withEffect">
                                  <p:stCondLst>
                                    <p:cond delay="0"/>
                                  </p:stCondLst>
                                  <p:childTnLst>
                                    <p:anim calcmode="lin" valueType="num">
                                      <p:cBhvr additive="base">
                                        <p:cTn id="80" dur="500"/>
                                        <p:tgtEl>
                                          <p:spTgt spid="20"/>
                                        </p:tgtEl>
                                        <p:attrNameLst>
                                          <p:attrName>ppt_y</p:attrName>
                                        </p:attrNameLst>
                                      </p:cBhvr>
                                      <p:tavLst>
                                        <p:tav tm="0">
                                          <p:val>
                                            <p:strVal val="#ppt_y"/>
                                          </p:val>
                                        </p:tav>
                                        <p:tav tm="100000">
                                          <p:val>
                                            <p:strVal val="#ppt_y+#ppt_h*1.125000"/>
                                          </p:val>
                                        </p:tav>
                                      </p:tavLst>
                                    </p:anim>
                                    <p:animEffect transition="out" filter="wipe(down)">
                                      <p:cBhvr>
                                        <p:cTn id="81" dur="500"/>
                                        <p:tgtEl>
                                          <p:spTgt spid="20"/>
                                        </p:tgtEl>
                                      </p:cBhvr>
                                    </p:animEffect>
                                    <p:set>
                                      <p:cBhvr>
                                        <p:cTn id="82"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P spid="12" grpId="0" animBg="1"/>
      <p:bldP spid="12"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Timer modules</a:t>
            </a:r>
          </a:p>
        </p:txBody>
      </p:sp>
      <p:sp>
        <p:nvSpPr>
          <p:cNvPr id="4" name="CasellaDiTesto 3"/>
          <p:cNvSpPr txBox="1"/>
          <p:nvPr/>
        </p:nvSpPr>
        <p:spPr bwMode="auto">
          <a:xfrm>
            <a:off x="323528" y="3720941"/>
            <a:ext cx="5830442" cy="2708434"/>
          </a:xfrm>
          <a:prstGeom prst="rect">
            <a:avLst/>
          </a:prstGeom>
          <a:noFill/>
          <a:ln w="9525">
            <a:noFill/>
            <a:miter lim="800000"/>
            <a:headEnd/>
            <a:tailEnd/>
          </a:ln>
          <a:effectLst/>
        </p:spPr>
        <p:txBody>
          <a:bodyPr wrap="none" rtlCol="0">
            <a:spAutoFit/>
          </a:bodyPr>
          <a:lstStyle/>
          <a:p>
            <a:pPr>
              <a:spcBef>
                <a:spcPct val="50000"/>
              </a:spcBef>
            </a:pPr>
            <a:r>
              <a:rPr lang="en-US" sz="2000" dirty="0">
                <a:latin typeface="Arial" pitchFamily="34" charset="0"/>
              </a:rPr>
              <a:t>Timer modules are used for:</a:t>
            </a:r>
          </a:p>
          <a:p>
            <a:pPr marL="342900" indent="-342900">
              <a:spcBef>
                <a:spcPct val="50000"/>
              </a:spcBef>
              <a:buFont typeface="Arial" panose="020B0604020202020204" pitchFamily="34" charset="0"/>
              <a:buChar char="•"/>
            </a:pPr>
            <a:r>
              <a:rPr lang="en-US" sz="2000" dirty="0">
                <a:latin typeface="Arial" pitchFamily="34" charset="0"/>
              </a:rPr>
              <a:t>generating interrupts</a:t>
            </a:r>
          </a:p>
          <a:p>
            <a:pPr marL="342900" indent="-342900">
              <a:spcBef>
                <a:spcPct val="50000"/>
              </a:spcBef>
              <a:buFont typeface="Arial" panose="020B0604020202020204" pitchFamily="34" charset="0"/>
              <a:buChar char="•"/>
            </a:pPr>
            <a:r>
              <a:rPr lang="en-US" sz="2000" dirty="0">
                <a:latin typeface="Arial" pitchFamily="34" charset="0"/>
              </a:rPr>
              <a:t>generating pulse trains</a:t>
            </a:r>
          </a:p>
          <a:p>
            <a:pPr marL="342900" indent="-342900">
              <a:spcBef>
                <a:spcPct val="50000"/>
              </a:spcBef>
              <a:buFont typeface="Arial" panose="020B0604020202020204" pitchFamily="34" charset="0"/>
              <a:buChar char="•"/>
            </a:pPr>
            <a:r>
              <a:rPr lang="en-US" sz="2000" dirty="0">
                <a:latin typeface="Arial" pitchFamily="34" charset="0"/>
              </a:rPr>
              <a:t>driving Pulse Width Modulation (PWM) outputs</a:t>
            </a:r>
          </a:p>
          <a:p>
            <a:pPr marL="342900" indent="-342900">
              <a:spcBef>
                <a:spcPct val="50000"/>
              </a:spcBef>
              <a:buFont typeface="Arial" panose="020B0604020202020204" pitchFamily="34" charset="0"/>
              <a:buChar char="•"/>
            </a:pPr>
            <a:r>
              <a:rPr lang="en-US" sz="2000" dirty="0">
                <a:latin typeface="Arial" pitchFamily="34" charset="0"/>
              </a:rPr>
              <a:t>measuring pulse length of input signals</a:t>
            </a:r>
          </a:p>
          <a:p>
            <a:pPr marL="342900" indent="-342900">
              <a:spcBef>
                <a:spcPct val="50000"/>
              </a:spcBef>
              <a:buFont typeface="Arial" panose="020B0604020202020204" pitchFamily="34" charset="0"/>
              <a:buChar char="•"/>
            </a:pPr>
            <a:r>
              <a:rPr lang="en-US" sz="2000" dirty="0">
                <a:latin typeface="Arial" pitchFamily="34" charset="0"/>
              </a:rPr>
              <a:t>counting events</a:t>
            </a:r>
          </a:p>
        </p:txBody>
      </p:sp>
      <p:sp>
        <p:nvSpPr>
          <p:cNvPr id="5" name="CasellaDiTesto 4"/>
          <p:cNvSpPr txBox="1"/>
          <p:nvPr/>
        </p:nvSpPr>
        <p:spPr bwMode="auto">
          <a:xfrm>
            <a:off x="347192" y="836712"/>
            <a:ext cx="4887877" cy="2246769"/>
          </a:xfrm>
          <a:prstGeom prst="rect">
            <a:avLst/>
          </a:prstGeom>
          <a:noFill/>
          <a:ln w="9525">
            <a:noFill/>
            <a:miter lim="800000"/>
            <a:headEnd/>
            <a:tailEnd/>
          </a:ln>
          <a:effectLst/>
        </p:spPr>
        <p:txBody>
          <a:bodyPr wrap="none" rtlCol="0">
            <a:spAutoFit/>
          </a:bodyPr>
          <a:lstStyle/>
          <a:p>
            <a:pPr>
              <a:spcBef>
                <a:spcPct val="50000"/>
              </a:spcBef>
            </a:pPr>
            <a:r>
              <a:rPr lang="en-US" sz="2000" dirty="0">
                <a:latin typeface="Arial" pitchFamily="34" charset="0"/>
              </a:rPr>
              <a:t>Timer modules include:</a:t>
            </a:r>
          </a:p>
          <a:p>
            <a:pPr marL="342900" indent="-342900">
              <a:spcBef>
                <a:spcPct val="50000"/>
              </a:spcBef>
              <a:buFont typeface="Arial" panose="020B0604020202020204" pitchFamily="34" charset="0"/>
              <a:buChar char="•"/>
            </a:pPr>
            <a:r>
              <a:rPr lang="en-US" sz="2000" dirty="0">
                <a:latin typeface="Arial" pitchFamily="34" charset="0"/>
              </a:rPr>
              <a:t>reference clock (internal or external)</a:t>
            </a:r>
          </a:p>
          <a:p>
            <a:pPr marL="342900" indent="-342900">
              <a:spcBef>
                <a:spcPct val="50000"/>
              </a:spcBef>
              <a:buFont typeface="Arial" panose="020B0604020202020204" pitchFamily="34" charset="0"/>
              <a:buChar char="•"/>
            </a:pPr>
            <a:r>
              <a:rPr lang="en-US" sz="2000" dirty="0" err="1">
                <a:latin typeface="Arial" pitchFamily="34" charset="0"/>
              </a:rPr>
              <a:t>prescaler</a:t>
            </a:r>
            <a:r>
              <a:rPr lang="en-US" sz="2000" dirty="0">
                <a:latin typeface="Arial" pitchFamily="34" charset="0"/>
              </a:rPr>
              <a:t> (reduce the clock frequency)</a:t>
            </a:r>
          </a:p>
          <a:p>
            <a:pPr marL="342900" indent="-342900">
              <a:spcBef>
                <a:spcPct val="50000"/>
              </a:spcBef>
              <a:buFont typeface="Arial" panose="020B0604020202020204" pitchFamily="34" charset="0"/>
              <a:buChar char="•"/>
            </a:pPr>
            <a:r>
              <a:rPr lang="en-US" sz="2000" dirty="0">
                <a:latin typeface="Arial" pitchFamily="34" charset="0"/>
              </a:rPr>
              <a:t>counter</a:t>
            </a:r>
          </a:p>
          <a:p>
            <a:pPr marL="342900" indent="-342900">
              <a:spcBef>
                <a:spcPct val="50000"/>
              </a:spcBef>
              <a:buFont typeface="Arial" panose="020B0604020202020204" pitchFamily="34" charset="0"/>
              <a:buChar char="•"/>
            </a:pPr>
            <a:r>
              <a:rPr lang="en-US" sz="2000" dirty="0">
                <a:latin typeface="Arial" pitchFamily="34" charset="0"/>
              </a:rPr>
              <a:t>comparison registers</a:t>
            </a:r>
          </a:p>
        </p:txBody>
      </p:sp>
    </p:spTree>
    <p:extLst>
      <p:ext uri="{BB962C8B-B14F-4D97-AF65-F5344CB8AC3E}">
        <p14:creationId xmlns:p14="http://schemas.microsoft.com/office/powerpoint/2010/main" val="3039004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olo 1"/>
          <p:cNvSpPr>
            <a:spLocks noGrp="1"/>
          </p:cNvSpPr>
          <p:nvPr>
            <p:ph type="title"/>
          </p:nvPr>
        </p:nvSpPr>
        <p:spPr/>
        <p:txBody>
          <a:bodyPr/>
          <a:lstStyle/>
          <a:p>
            <a:r>
              <a:rPr lang="en-US" altLang="it-IT" dirty="0"/>
              <a:t>Summary</a:t>
            </a:r>
          </a:p>
        </p:txBody>
      </p:sp>
      <p:sp>
        <p:nvSpPr>
          <p:cNvPr id="3" name="Rectangle 3"/>
          <p:cNvSpPr txBox="1">
            <a:spLocks noChangeArrowheads="1"/>
          </p:cNvSpPr>
          <p:nvPr/>
        </p:nvSpPr>
        <p:spPr>
          <a:xfrm>
            <a:off x="251520" y="1124744"/>
            <a:ext cx="8892480" cy="5400600"/>
          </a:xfrm>
          <a:prstGeom prst="rect">
            <a:avLst/>
          </a:prstGeom>
        </p:spPr>
        <p:txBody>
          <a:bodyPr/>
          <a:lstStyle/>
          <a:p>
            <a:pPr marL="342900" indent="-342900">
              <a:lnSpc>
                <a:spcPct val="150000"/>
              </a:lnSpc>
              <a:buFont typeface="Wingdings" pitchFamily="2" charset="2"/>
              <a:buChar char="§"/>
              <a:defRPr/>
            </a:pPr>
            <a:endParaRPr lang="en-US" sz="3200" kern="0" dirty="0">
              <a:solidFill>
                <a:srgbClr val="0066CC"/>
              </a:solidFill>
              <a:latin typeface="Arial" pitchFamily="34" charset="0"/>
              <a:cs typeface="Arial" pitchFamily="34" charset="0"/>
            </a:endParaRPr>
          </a:p>
        </p:txBody>
      </p:sp>
      <p:sp>
        <p:nvSpPr>
          <p:cNvPr id="5" name="Rectangle 3"/>
          <p:cNvSpPr txBox="1">
            <a:spLocks noChangeArrowheads="1"/>
          </p:cNvSpPr>
          <p:nvPr/>
        </p:nvSpPr>
        <p:spPr>
          <a:xfrm>
            <a:off x="467544" y="1196752"/>
            <a:ext cx="8676456" cy="4536504"/>
          </a:xfrm>
          <a:prstGeom prst="rect">
            <a:avLst/>
          </a:prstGeom>
        </p:spPr>
        <p:txBody>
          <a:bodyPr/>
          <a:lstStyle/>
          <a:p>
            <a:pPr marL="342900" indent="-342900">
              <a:lnSpc>
                <a:spcPct val="150000"/>
              </a:lnSpc>
              <a:buFont typeface="Wingdings" pitchFamily="2" charset="2"/>
              <a:buChar char="§"/>
              <a:defRPr/>
            </a:pPr>
            <a:r>
              <a:rPr lang="en-US" sz="3200" kern="0" dirty="0">
                <a:solidFill>
                  <a:srgbClr val="0070C0"/>
                </a:solidFill>
                <a:cs typeface="Arial" pitchFamily="34" charset="0"/>
              </a:rPr>
              <a:t>ARM-Cortex cores</a:t>
            </a:r>
          </a:p>
          <a:p>
            <a:pPr marL="342900" indent="-342900">
              <a:lnSpc>
                <a:spcPct val="150000"/>
              </a:lnSpc>
              <a:buFont typeface="Wingdings" pitchFamily="2" charset="2"/>
              <a:buChar char="§"/>
              <a:defRPr/>
            </a:pPr>
            <a:r>
              <a:rPr lang="en-US" sz="3200" kern="0" dirty="0">
                <a:solidFill>
                  <a:schemeClr val="accent2">
                    <a:lumMod val="20000"/>
                    <a:lumOff val="80000"/>
                  </a:schemeClr>
                </a:solidFill>
                <a:cs typeface="Arial" pitchFamily="34" charset="0"/>
              </a:rPr>
              <a:t>Exceptions, Interrupts, and Faults</a:t>
            </a:r>
          </a:p>
          <a:p>
            <a:pPr marL="342900" indent="-342900">
              <a:lnSpc>
                <a:spcPct val="150000"/>
              </a:lnSpc>
              <a:buFont typeface="Wingdings" pitchFamily="2" charset="2"/>
              <a:buChar char="§"/>
              <a:defRPr/>
            </a:pPr>
            <a:r>
              <a:rPr lang="en-US" sz="3200" kern="0" dirty="0">
                <a:solidFill>
                  <a:schemeClr val="accent2">
                    <a:lumMod val="20000"/>
                    <a:lumOff val="80000"/>
                  </a:schemeClr>
                </a:solidFill>
                <a:cs typeface="Arial" pitchFamily="34" charset="0"/>
              </a:rPr>
              <a:t>STM32 microcontroller</a:t>
            </a:r>
          </a:p>
          <a:p>
            <a:pPr marL="342900" indent="-342900">
              <a:lnSpc>
                <a:spcPct val="150000"/>
              </a:lnSpc>
              <a:buFont typeface="Wingdings" pitchFamily="2" charset="2"/>
              <a:buChar char="§"/>
              <a:defRPr/>
            </a:pPr>
            <a:r>
              <a:rPr lang="en-US" sz="3200" kern="0" dirty="0">
                <a:solidFill>
                  <a:schemeClr val="accent2">
                    <a:lumMod val="20000"/>
                    <a:lumOff val="80000"/>
                  </a:schemeClr>
                </a:solidFill>
                <a:cs typeface="Arial" pitchFamily="34" charset="0"/>
              </a:rPr>
              <a:t>NUCLEO board</a:t>
            </a:r>
          </a:p>
          <a:p>
            <a:pPr marL="342900" indent="-342900">
              <a:lnSpc>
                <a:spcPct val="150000"/>
              </a:lnSpc>
              <a:buFont typeface="Wingdings" pitchFamily="2" charset="2"/>
              <a:buChar char="§"/>
              <a:defRPr/>
            </a:pPr>
            <a:r>
              <a:rPr lang="en-US" sz="3200" kern="0" dirty="0">
                <a:solidFill>
                  <a:schemeClr val="accent2">
                    <a:lumMod val="20000"/>
                    <a:lumOff val="80000"/>
                  </a:schemeClr>
                </a:solidFill>
                <a:cs typeface="Arial" pitchFamily="34" charset="0"/>
              </a:rPr>
              <a:t>POLIMI expansion board</a:t>
            </a:r>
          </a:p>
          <a:p>
            <a:pPr marL="342900" indent="-342900">
              <a:lnSpc>
                <a:spcPct val="150000"/>
              </a:lnSpc>
              <a:buFont typeface="Wingdings" pitchFamily="2" charset="2"/>
              <a:buChar char="§"/>
              <a:defRPr/>
            </a:pPr>
            <a:endParaRPr lang="en-US" sz="3200" kern="0" dirty="0">
              <a:solidFill>
                <a:srgbClr val="0070C0"/>
              </a:solidFill>
              <a:cs typeface="Arial" pitchFamily="34" charset="0"/>
            </a:endParaRPr>
          </a:p>
          <a:p>
            <a:pPr marL="342900" indent="-342900">
              <a:lnSpc>
                <a:spcPct val="150000"/>
              </a:lnSpc>
              <a:buFont typeface="Wingdings" pitchFamily="2" charset="2"/>
              <a:buChar char="§"/>
              <a:defRPr/>
            </a:pPr>
            <a:endParaRPr lang="en-US" sz="3200" kern="0" dirty="0">
              <a:solidFill>
                <a:srgbClr val="0070C0"/>
              </a:solidFill>
              <a:cs typeface="Arial" pitchFamily="34" charset="0"/>
            </a:endParaRPr>
          </a:p>
        </p:txBody>
      </p:sp>
    </p:spTree>
    <p:extLst>
      <p:ext uri="{BB962C8B-B14F-4D97-AF65-F5344CB8AC3E}">
        <p14:creationId xmlns:p14="http://schemas.microsoft.com/office/powerpoint/2010/main" val="32514932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olo 1"/>
          <p:cNvSpPr>
            <a:spLocks noGrp="1"/>
          </p:cNvSpPr>
          <p:nvPr>
            <p:ph type="title"/>
          </p:nvPr>
        </p:nvSpPr>
        <p:spPr/>
        <p:txBody>
          <a:bodyPr/>
          <a:lstStyle/>
          <a:p>
            <a:r>
              <a:rPr lang="en-GB" altLang="it-IT" dirty="0"/>
              <a:t>Timers feature</a:t>
            </a:r>
            <a:endParaRPr lang="it-IT" altLang="it-IT" dirty="0"/>
          </a:p>
        </p:txBody>
      </p:sp>
      <p:sp>
        <p:nvSpPr>
          <p:cNvPr id="3" name="Rectangle 3"/>
          <p:cNvSpPr txBox="1">
            <a:spLocks noChangeArrowheads="1"/>
          </p:cNvSpPr>
          <p:nvPr/>
        </p:nvSpPr>
        <p:spPr>
          <a:xfrm>
            <a:off x="251520" y="1124744"/>
            <a:ext cx="8892480" cy="5400600"/>
          </a:xfrm>
          <a:prstGeom prst="rect">
            <a:avLst/>
          </a:prstGeom>
        </p:spPr>
        <p:txBody>
          <a:bodyPr/>
          <a:lstStyle/>
          <a:p>
            <a:pPr marL="342900" indent="-342900">
              <a:lnSpc>
                <a:spcPct val="150000"/>
              </a:lnSpc>
              <a:buFont typeface="Wingdings" pitchFamily="2" charset="2"/>
              <a:buChar char="§"/>
              <a:defRPr/>
            </a:pPr>
            <a:endParaRPr lang="en-US" sz="3200" kern="0" dirty="0">
              <a:solidFill>
                <a:srgbClr val="0066CC"/>
              </a:solidFill>
              <a:latin typeface="Arial" pitchFamily="34" charset="0"/>
              <a:cs typeface="Arial" pitchFamily="34" charset="0"/>
            </a:endParaRPr>
          </a:p>
        </p:txBody>
      </p:sp>
      <p:pic>
        <p:nvPicPr>
          <p:cNvPr id="4" name="Immagin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656321"/>
            <a:ext cx="7543321" cy="5797015"/>
          </a:xfrm>
          <a:prstGeom prst="rect">
            <a:avLst/>
          </a:prstGeom>
        </p:spPr>
      </p:pic>
    </p:spTree>
    <p:extLst>
      <p:ext uri="{BB962C8B-B14F-4D97-AF65-F5344CB8AC3E}">
        <p14:creationId xmlns:p14="http://schemas.microsoft.com/office/powerpoint/2010/main" val="37668443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PWM generation</a:t>
            </a:r>
          </a:p>
        </p:txBody>
      </p:sp>
      <p:pic>
        <p:nvPicPr>
          <p:cNvPr id="3" name="Immagine 2"/>
          <p:cNvPicPr>
            <a:picLocks noChangeAspect="1"/>
          </p:cNvPicPr>
          <p:nvPr/>
        </p:nvPicPr>
        <p:blipFill>
          <a:blip r:embed="rId3"/>
          <a:stretch>
            <a:fillRect/>
          </a:stretch>
        </p:blipFill>
        <p:spPr>
          <a:xfrm>
            <a:off x="1216025" y="764704"/>
            <a:ext cx="7050169" cy="4130402"/>
          </a:xfrm>
          <a:prstGeom prst="rect">
            <a:avLst/>
          </a:prstGeom>
        </p:spPr>
      </p:pic>
      <p:sp>
        <p:nvSpPr>
          <p:cNvPr id="4" name="CasellaDiTesto 3"/>
          <p:cNvSpPr txBox="1"/>
          <p:nvPr/>
        </p:nvSpPr>
        <p:spPr bwMode="auto">
          <a:xfrm>
            <a:off x="1643145" y="5589240"/>
            <a:ext cx="6195927" cy="400110"/>
          </a:xfrm>
          <a:prstGeom prst="rect">
            <a:avLst/>
          </a:prstGeom>
          <a:noFill/>
          <a:ln w="9525">
            <a:noFill/>
            <a:miter lim="800000"/>
            <a:headEnd/>
            <a:tailEnd/>
          </a:ln>
          <a:effectLst/>
        </p:spPr>
        <p:txBody>
          <a:bodyPr wrap="none" rtlCol="0">
            <a:spAutoFit/>
          </a:bodyPr>
          <a:lstStyle/>
          <a:p>
            <a:pPr>
              <a:spcBef>
                <a:spcPct val="50000"/>
              </a:spcBef>
            </a:pPr>
            <a:r>
              <a:rPr lang="en-US" sz="2000" dirty="0">
                <a:latin typeface="Arial" pitchFamily="34" charset="0"/>
              </a:rPr>
              <a:t>counters can operate in Up, Down or Up/Down mode</a:t>
            </a:r>
          </a:p>
        </p:txBody>
      </p:sp>
    </p:spTree>
    <p:extLst>
      <p:ext uri="{BB962C8B-B14F-4D97-AF65-F5344CB8AC3E}">
        <p14:creationId xmlns:p14="http://schemas.microsoft.com/office/powerpoint/2010/main" val="39607687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olo 1"/>
          <p:cNvSpPr>
            <a:spLocks noGrp="1"/>
          </p:cNvSpPr>
          <p:nvPr>
            <p:ph type="title"/>
          </p:nvPr>
        </p:nvSpPr>
        <p:spPr/>
        <p:txBody>
          <a:bodyPr/>
          <a:lstStyle/>
          <a:p>
            <a:r>
              <a:rPr lang="en-US" altLang="it-IT" dirty="0"/>
              <a:t>General Purpose Input/Outputs</a:t>
            </a:r>
          </a:p>
        </p:txBody>
      </p:sp>
      <p:sp>
        <p:nvSpPr>
          <p:cNvPr id="3" name="Rectangle 3"/>
          <p:cNvSpPr txBox="1">
            <a:spLocks noChangeArrowheads="1"/>
          </p:cNvSpPr>
          <p:nvPr/>
        </p:nvSpPr>
        <p:spPr>
          <a:xfrm>
            <a:off x="251520" y="1124744"/>
            <a:ext cx="8892480" cy="5400600"/>
          </a:xfrm>
          <a:prstGeom prst="rect">
            <a:avLst/>
          </a:prstGeom>
        </p:spPr>
        <p:txBody>
          <a:bodyPr/>
          <a:lstStyle/>
          <a:p>
            <a:pPr marL="342900" indent="-342900">
              <a:lnSpc>
                <a:spcPct val="150000"/>
              </a:lnSpc>
              <a:buFont typeface="Wingdings" pitchFamily="2" charset="2"/>
              <a:buChar char="§"/>
              <a:defRPr/>
            </a:pPr>
            <a:endParaRPr lang="en-US" sz="3200" kern="0" dirty="0">
              <a:solidFill>
                <a:srgbClr val="0066CC"/>
              </a:solidFill>
              <a:latin typeface="Arial" pitchFamily="34" charset="0"/>
              <a:cs typeface="Arial" pitchFamily="34" charset="0"/>
            </a:endParaRPr>
          </a:p>
        </p:txBody>
      </p:sp>
      <p:sp>
        <p:nvSpPr>
          <p:cNvPr id="13" name="CasellaDiTesto 12"/>
          <p:cNvSpPr txBox="1"/>
          <p:nvPr/>
        </p:nvSpPr>
        <p:spPr bwMode="auto">
          <a:xfrm>
            <a:off x="249651" y="5204691"/>
            <a:ext cx="2526654" cy="1200329"/>
          </a:xfrm>
          <a:prstGeom prst="rect">
            <a:avLst/>
          </a:prstGeom>
          <a:noFill/>
          <a:ln w="9525">
            <a:noFill/>
            <a:miter lim="800000"/>
            <a:headEnd/>
            <a:tailEnd/>
          </a:ln>
          <a:effectLst/>
        </p:spPr>
        <p:txBody>
          <a:bodyPr wrap="none" rtlCol="0">
            <a:spAutoFit/>
          </a:bodyPr>
          <a:lstStyle/>
          <a:p>
            <a:pPr>
              <a:spcBef>
                <a:spcPts val="0"/>
              </a:spcBef>
            </a:pPr>
            <a:r>
              <a:rPr lang="en-US" dirty="0">
                <a:latin typeface="Arial" panose="020B0604020202020204" pitchFamily="34" charset="0"/>
                <a:cs typeface="Arial" panose="020B0604020202020204" pitchFamily="34" charset="0"/>
              </a:rPr>
              <a:t>GPIO:</a:t>
            </a:r>
          </a:p>
          <a:p>
            <a:pPr>
              <a:spcBef>
                <a:spcPts val="0"/>
              </a:spcBef>
            </a:pPr>
            <a:r>
              <a:rPr lang="en-US" dirty="0">
                <a:latin typeface="Arial" panose="020B0604020202020204" pitchFamily="34" charset="0"/>
                <a:cs typeface="Arial" panose="020B0604020202020204" pitchFamily="34" charset="0"/>
              </a:rPr>
              <a:t>6 ports (A…E, H)</a:t>
            </a:r>
          </a:p>
          <a:p>
            <a:pPr>
              <a:spcBef>
                <a:spcPts val="0"/>
              </a:spcBef>
            </a:pPr>
            <a:r>
              <a:rPr lang="en-US" dirty="0">
                <a:latin typeface="Arial" panose="020B0604020202020204" pitchFamily="34" charset="0"/>
                <a:cs typeface="Arial" panose="020B0604020202020204" pitchFamily="34" charset="0"/>
              </a:rPr>
              <a:t>each port 16 PIN</a:t>
            </a:r>
          </a:p>
        </p:txBody>
      </p:sp>
      <p:pic>
        <p:nvPicPr>
          <p:cNvPr id="5" name="Immagine 4"/>
          <p:cNvPicPr/>
          <p:nvPr/>
        </p:nvPicPr>
        <p:blipFill rotWithShape="1">
          <a:blip r:embed="rId3"/>
          <a:srcRect l="1064" t="1043" r="-1"/>
          <a:stretch/>
        </p:blipFill>
        <p:spPr bwMode="auto">
          <a:xfrm>
            <a:off x="1115616" y="641930"/>
            <a:ext cx="7925390" cy="4536618"/>
          </a:xfrm>
          <a:prstGeom prst="rect">
            <a:avLst/>
          </a:prstGeom>
          <a:ln>
            <a:noFill/>
          </a:ln>
          <a:extLst>
            <a:ext uri="{53640926-AAD7-44D8-BBD7-CCE9431645EC}">
              <a14:shadowObscured xmlns:a14="http://schemas.microsoft.com/office/drawing/2010/main"/>
            </a:ext>
          </a:extLst>
        </p:spPr>
      </p:pic>
      <p:sp>
        <p:nvSpPr>
          <p:cNvPr id="2" name="CasellaDiTesto 1">
            <a:extLst>
              <a:ext uri="{FF2B5EF4-FFF2-40B4-BE49-F238E27FC236}">
                <a16:creationId xmlns:a16="http://schemas.microsoft.com/office/drawing/2014/main" id="{2DBF3EBA-8E1F-4771-9E58-69ADBEACFB24}"/>
              </a:ext>
            </a:extLst>
          </p:cNvPr>
          <p:cNvSpPr txBox="1"/>
          <p:nvPr/>
        </p:nvSpPr>
        <p:spPr bwMode="auto">
          <a:xfrm>
            <a:off x="4283968" y="2633240"/>
            <a:ext cx="1119666" cy="276999"/>
          </a:xfrm>
          <a:prstGeom prst="rect">
            <a:avLst/>
          </a:prstGeom>
          <a:noFill/>
          <a:ln w="9525">
            <a:noFill/>
            <a:miter lim="800000"/>
            <a:headEnd/>
            <a:tailEnd/>
          </a:ln>
          <a:effectLst/>
        </p:spPr>
        <p:txBody>
          <a:bodyPr wrap="none" rtlCol="0">
            <a:spAutoFit/>
          </a:bodyPr>
          <a:lstStyle/>
          <a:p>
            <a:pPr algn="r">
              <a:spcBef>
                <a:spcPct val="50000"/>
              </a:spcBef>
            </a:pPr>
            <a:r>
              <a:rPr lang="it-IT" sz="1200" dirty="0">
                <a:latin typeface="Arial" pitchFamily="34" charset="0"/>
              </a:rPr>
              <a:t>(digital buffer)</a:t>
            </a:r>
          </a:p>
        </p:txBody>
      </p:sp>
    </p:spTree>
    <p:extLst>
      <p:ext uri="{BB962C8B-B14F-4D97-AF65-F5344CB8AC3E}">
        <p14:creationId xmlns:p14="http://schemas.microsoft.com/office/powerpoint/2010/main" val="11895675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Titolo 1"/>
          <p:cNvSpPr>
            <a:spLocks noGrp="1"/>
          </p:cNvSpPr>
          <p:nvPr>
            <p:ph type="title"/>
          </p:nvPr>
        </p:nvSpPr>
        <p:spPr/>
        <p:txBody>
          <a:bodyPr/>
          <a:lstStyle/>
          <a:p>
            <a:r>
              <a:rPr lang="it-IT" altLang="it-IT" dirty="0"/>
              <a:t>General </a:t>
            </a:r>
            <a:r>
              <a:rPr lang="it-IT" altLang="it-IT" dirty="0" err="1"/>
              <a:t>Purpose</a:t>
            </a:r>
            <a:r>
              <a:rPr lang="it-IT" altLang="it-IT" dirty="0"/>
              <a:t> Input/</a:t>
            </a:r>
            <a:r>
              <a:rPr lang="it-IT" altLang="it-IT" dirty="0" err="1"/>
              <a:t>Outputs</a:t>
            </a:r>
            <a:endParaRPr lang="it-IT" altLang="it-IT" dirty="0"/>
          </a:p>
        </p:txBody>
      </p:sp>
      <p:sp>
        <p:nvSpPr>
          <p:cNvPr id="3" name="Rectangle 3"/>
          <p:cNvSpPr txBox="1">
            <a:spLocks noChangeArrowheads="1"/>
          </p:cNvSpPr>
          <p:nvPr/>
        </p:nvSpPr>
        <p:spPr>
          <a:xfrm>
            <a:off x="251520" y="1124744"/>
            <a:ext cx="8892480" cy="5400600"/>
          </a:xfrm>
          <a:prstGeom prst="rect">
            <a:avLst/>
          </a:prstGeom>
        </p:spPr>
        <p:txBody>
          <a:bodyPr/>
          <a:lstStyle/>
          <a:p>
            <a:pPr marL="342900" indent="-342900">
              <a:lnSpc>
                <a:spcPct val="150000"/>
              </a:lnSpc>
              <a:buFont typeface="Wingdings" pitchFamily="2" charset="2"/>
              <a:buChar char="§"/>
              <a:defRPr/>
            </a:pPr>
            <a:endParaRPr lang="en-US" sz="3200" kern="0" dirty="0">
              <a:solidFill>
                <a:srgbClr val="0066CC"/>
              </a:solidFill>
              <a:latin typeface="Arial" pitchFamily="34" charset="0"/>
              <a:cs typeface="Arial" pitchFamily="34" charset="0"/>
            </a:endParaRPr>
          </a:p>
        </p:txBody>
      </p:sp>
      <p:sp>
        <p:nvSpPr>
          <p:cNvPr id="10" name="CasellaDiTesto 9"/>
          <p:cNvSpPr txBox="1"/>
          <p:nvPr/>
        </p:nvSpPr>
        <p:spPr bwMode="auto">
          <a:xfrm>
            <a:off x="121297" y="980728"/>
            <a:ext cx="9018112" cy="1446550"/>
          </a:xfrm>
          <a:prstGeom prst="rect">
            <a:avLst/>
          </a:prstGeom>
          <a:noFill/>
          <a:ln w="9525">
            <a:noFill/>
            <a:miter lim="800000"/>
            <a:headEnd/>
            <a:tailEnd/>
          </a:ln>
          <a:effectLst/>
        </p:spPr>
        <p:txBody>
          <a:bodyPr wrap="square" rtlCol="0">
            <a:spAutoFit/>
          </a:bodyPr>
          <a:lstStyle/>
          <a:p>
            <a:pPr>
              <a:spcBef>
                <a:spcPts val="0"/>
              </a:spcBef>
            </a:pPr>
            <a:r>
              <a:rPr lang="en-US" dirty="0">
                <a:latin typeface="Arial" panose="020B0604020202020204" pitchFamily="34" charset="0"/>
                <a:cs typeface="Arial" panose="020B0604020202020204" pitchFamily="34" charset="0"/>
              </a:rPr>
              <a:t>four 32-bit configuration registers:</a:t>
            </a:r>
          </a:p>
          <a:p>
            <a:pPr>
              <a:spcBef>
                <a:spcPts val="0"/>
              </a:spcBef>
            </a:pPr>
            <a:r>
              <a:rPr lang="en-US" sz="1600" dirty="0" err="1">
                <a:latin typeface="Arial" panose="020B0604020202020204" pitchFamily="34" charset="0"/>
                <a:cs typeface="Arial" panose="020B0604020202020204" pitchFamily="34" charset="0"/>
              </a:rPr>
              <a:t>GPIOx_MODER</a:t>
            </a:r>
            <a:r>
              <a:rPr lang="en-US" sz="1600" dirty="0">
                <a:latin typeface="Arial" panose="020B0604020202020204" pitchFamily="34" charset="0"/>
                <a:cs typeface="Arial" panose="020B0604020202020204" pitchFamily="34" charset="0"/>
              </a:rPr>
              <a:t>	Input / Output / AF /Analog </a:t>
            </a:r>
          </a:p>
          <a:p>
            <a:pPr>
              <a:spcBef>
                <a:spcPts val="0"/>
              </a:spcBef>
            </a:pPr>
            <a:r>
              <a:rPr lang="en-US" sz="1600" dirty="0" err="1">
                <a:latin typeface="Arial" panose="020B0604020202020204" pitchFamily="34" charset="0"/>
                <a:cs typeface="Arial" panose="020B0604020202020204" pitchFamily="34" charset="0"/>
              </a:rPr>
              <a:t>GPIOx_OTYPER</a:t>
            </a:r>
            <a:r>
              <a:rPr lang="en-US" sz="1600" dirty="0">
                <a:latin typeface="Arial" panose="020B0604020202020204" pitchFamily="34" charset="0"/>
                <a:cs typeface="Arial" panose="020B0604020202020204" pitchFamily="34" charset="0"/>
              </a:rPr>
              <a:t> 	Push-pull / Open drain</a:t>
            </a:r>
          </a:p>
          <a:p>
            <a:pPr>
              <a:spcBef>
                <a:spcPts val="0"/>
              </a:spcBef>
            </a:pPr>
            <a:r>
              <a:rPr lang="en-US" sz="1600" dirty="0" err="1">
                <a:latin typeface="Arial" panose="020B0604020202020204" pitchFamily="34" charset="0"/>
                <a:cs typeface="Arial" panose="020B0604020202020204" pitchFamily="34" charset="0"/>
              </a:rPr>
              <a:t>GPIOx_OSPEEDR</a:t>
            </a:r>
            <a:r>
              <a:rPr lang="en-US" sz="1600" dirty="0">
                <a:latin typeface="Arial" panose="020B0604020202020204" pitchFamily="34" charset="0"/>
                <a:cs typeface="Arial" panose="020B0604020202020204" pitchFamily="34" charset="0"/>
              </a:rPr>
              <a:t> 	Speed</a:t>
            </a:r>
          </a:p>
          <a:p>
            <a:pPr>
              <a:spcBef>
                <a:spcPts val="0"/>
              </a:spcBef>
            </a:pPr>
            <a:r>
              <a:rPr lang="en-US" sz="1600" dirty="0" err="1">
                <a:latin typeface="Arial" panose="020B0604020202020204" pitchFamily="34" charset="0"/>
                <a:cs typeface="Arial" panose="020B0604020202020204" pitchFamily="34" charset="0"/>
              </a:rPr>
              <a:t>GPIOx_PUPDR</a:t>
            </a:r>
            <a:r>
              <a:rPr lang="en-US" sz="1600" dirty="0">
                <a:latin typeface="Arial" panose="020B0604020202020204" pitchFamily="34" charset="0"/>
                <a:cs typeface="Arial" panose="020B0604020202020204" pitchFamily="34" charset="0"/>
              </a:rPr>
              <a:t>	Pull-up / Pull-down</a:t>
            </a:r>
            <a:endParaRPr lang="en-US" dirty="0">
              <a:latin typeface="Arial" panose="020B0604020202020204" pitchFamily="34" charset="0"/>
              <a:cs typeface="Arial" panose="020B0604020202020204" pitchFamily="34" charset="0"/>
            </a:endParaRPr>
          </a:p>
        </p:txBody>
      </p:sp>
      <p:sp>
        <p:nvSpPr>
          <p:cNvPr id="5" name="CasellaDiTesto 4"/>
          <p:cNvSpPr txBox="1"/>
          <p:nvPr/>
        </p:nvSpPr>
        <p:spPr bwMode="auto">
          <a:xfrm>
            <a:off x="144976" y="5544959"/>
            <a:ext cx="9018112" cy="954107"/>
          </a:xfrm>
          <a:prstGeom prst="rect">
            <a:avLst/>
          </a:prstGeom>
          <a:noFill/>
          <a:ln w="9525">
            <a:noFill/>
            <a:miter lim="800000"/>
            <a:headEnd/>
            <a:tailEnd/>
          </a:ln>
          <a:effectLst/>
        </p:spPr>
        <p:txBody>
          <a:bodyPr wrap="square" rtlCol="0">
            <a:spAutoFit/>
          </a:bodyPr>
          <a:lstStyle/>
          <a:p>
            <a:pPr>
              <a:spcBef>
                <a:spcPts val="1200"/>
              </a:spcBef>
            </a:pPr>
            <a:r>
              <a:rPr lang="en-US" dirty="0">
                <a:latin typeface="Arial" panose="020B0604020202020204" pitchFamily="34" charset="0"/>
                <a:cs typeface="Arial" panose="020B0604020202020204" pitchFamily="34" charset="0"/>
              </a:rPr>
              <a:t>two 32-bit alternate function </a:t>
            </a:r>
            <a:r>
              <a:rPr lang="en-US" sz="2000" dirty="0">
                <a:latin typeface="Arial" panose="020B0604020202020204" pitchFamily="34" charset="0"/>
                <a:cs typeface="Arial" panose="020B0604020202020204" pitchFamily="34" charset="0"/>
              </a:rPr>
              <a:t>(timers, </a:t>
            </a:r>
            <a:r>
              <a:rPr lang="en-US" sz="2000" dirty="0" err="1">
                <a:latin typeface="Arial" panose="020B0604020202020204" pitchFamily="34" charset="0"/>
                <a:cs typeface="Arial" panose="020B0604020202020204" pitchFamily="34" charset="0"/>
              </a:rPr>
              <a:t>comm</a:t>
            </a:r>
            <a:r>
              <a:rPr lang="en-US" sz="20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selection register </a:t>
            </a:r>
          </a:p>
          <a:p>
            <a:pPr>
              <a:spcBef>
                <a:spcPts val="0"/>
              </a:spcBef>
            </a:pPr>
            <a:r>
              <a:rPr lang="en-US" sz="1600" dirty="0" err="1">
                <a:latin typeface="Arial" panose="020B0604020202020204" pitchFamily="34" charset="0"/>
                <a:cs typeface="Arial" panose="020B0604020202020204" pitchFamily="34" charset="0"/>
              </a:rPr>
              <a:t>GPIOx_AFRH</a:t>
            </a:r>
            <a:r>
              <a:rPr lang="en-US" sz="1600" dirty="0">
                <a:latin typeface="Arial" panose="020B0604020202020204" pitchFamily="34" charset="0"/>
                <a:cs typeface="Arial" panose="020B0604020202020204" pitchFamily="34" charset="0"/>
              </a:rPr>
              <a:t> 	Highest IO</a:t>
            </a:r>
          </a:p>
          <a:p>
            <a:pPr>
              <a:spcBef>
                <a:spcPts val="0"/>
              </a:spcBef>
            </a:pPr>
            <a:r>
              <a:rPr lang="en-US" sz="1600" dirty="0" err="1">
                <a:latin typeface="Arial" panose="020B0604020202020204" pitchFamily="34" charset="0"/>
                <a:cs typeface="Arial" panose="020B0604020202020204" pitchFamily="34" charset="0"/>
              </a:rPr>
              <a:t>GPIOx_AFRL</a:t>
            </a:r>
            <a:r>
              <a:rPr lang="en-US" sz="1600" dirty="0">
                <a:latin typeface="Arial" panose="020B0604020202020204" pitchFamily="34" charset="0"/>
                <a:cs typeface="Arial" panose="020B0604020202020204" pitchFamily="34" charset="0"/>
              </a:rPr>
              <a:t>	Lowest IO</a:t>
            </a:r>
            <a:endParaRPr lang="en-US" dirty="0">
              <a:latin typeface="Arial" panose="020B0604020202020204" pitchFamily="34" charset="0"/>
              <a:cs typeface="Arial" panose="020B0604020202020204" pitchFamily="34" charset="0"/>
            </a:endParaRPr>
          </a:p>
        </p:txBody>
      </p:sp>
      <p:sp>
        <p:nvSpPr>
          <p:cNvPr id="6" name="CasellaDiTesto 5"/>
          <p:cNvSpPr txBox="1"/>
          <p:nvPr/>
        </p:nvSpPr>
        <p:spPr bwMode="auto">
          <a:xfrm>
            <a:off x="125888" y="2571294"/>
            <a:ext cx="9018112" cy="954107"/>
          </a:xfrm>
          <a:prstGeom prst="rect">
            <a:avLst/>
          </a:prstGeom>
          <a:noFill/>
          <a:ln w="9525">
            <a:noFill/>
            <a:miter lim="800000"/>
            <a:headEnd/>
            <a:tailEnd/>
          </a:ln>
          <a:effectLst/>
        </p:spPr>
        <p:txBody>
          <a:bodyPr wrap="square" rtlCol="0">
            <a:spAutoFit/>
          </a:bodyPr>
          <a:lstStyle/>
          <a:p>
            <a:pPr>
              <a:spcBef>
                <a:spcPts val="1200"/>
              </a:spcBef>
            </a:pPr>
            <a:r>
              <a:rPr lang="en-US" dirty="0">
                <a:latin typeface="Arial" panose="020B0604020202020204" pitchFamily="34" charset="0"/>
                <a:cs typeface="Arial" panose="020B0604020202020204" pitchFamily="34" charset="0"/>
              </a:rPr>
              <a:t>two 32-bit data registers </a:t>
            </a:r>
          </a:p>
          <a:p>
            <a:pPr>
              <a:spcBef>
                <a:spcPts val="0"/>
              </a:spcBef>
            </a:pPr>
            <a:r>
              <a:rPr lang="en-US" sz="1600" dirty="0" err="1">
                <a:latin typeface="Arial" panose="020B0604020202020204" pitchFamily="34" charset="0"/>
                <a:cs typeface="Arial" panose="020B0604020202020204" pitchFamily="34" charset="0"/>
              </a:rPr>
              <a:t>GPIOx_IDR</a:t>
            </a:r>
            <a:r>
              <a:rPr lang="en-US" sz="1600" dirty="0">
                <a:latin typeface="Arial" panose="020B0604020202020204" pitchFamily="34" charset="0"/>
                <a:cs typeface="Arial" panose="020B0604020202020204" pitchFamily="34" charset="0"/>
              </a:rPr>
              <a:t> 	Input data register</a:t>
            </a:r>
          </a:p>
          <a:p>
            <a:pPr>
              <a:spcBef>
                <a:spcPts val="0"/>
              </a:spcBef>
            </a:pPr>
            <a:r>
              <a:rPr lang="en-US" sz="1600" dirty="0" err="1">
                <a:latin typeface="Arial" panose="020B0604020202020204" pitchFamily="34" charset="0"/>
                <a:cs typeface="Arial" panose="020B0604020202020204" pitchFamily="34" charset="0"/>
              </a:rPr>
              <a:t>GPIOx_ODR</a:t>
            </a:r>
            <a:r>
              <a:rPr lang="en-US" sz="1600" dirty="0">
                <a:latin typeface="Arial" panose="020B0604020202020204" pitchFamily="34" charset="0"/>
                <a:cs typeface="Arial" panose="020B0604020202020204" pitchFamily="34" charset="0"/>
              </a:rPr>
              <a:t>	Output data register</a:t>
            </a:r>
          </a:p>
        </p:txBody>
      </p:sp>
      <p:sp>
        <p:nvSpPr>
          <p:cNvPr id="7" name="CasellaDiTesto 6"/>
          <p:cNvSpPr txBox="1"/>
          <p:nvPr/>
        </p:nvSpPr>
        <p:spPr bwMode="auto">
          <a:xfrm>
            <a:off x="144976" y="3669417"/>
            <a:ext cx="9018112" cy="707886"/>
          </a:xfrm>
          <a:prstGeom prst="rect">
            <a:avLst/>
          </a:prstGeom>
          <a:noFill/>
          <a:ln w="9525">
            <a:noFill/>
            <a:miter lim="800000"/>
            <a:headEnd/>
            <a:tailEnd/>
          </a:ln>
          <a:effectLst/>
        </p:spPr>
        <p:txBody>
          <a:bodyPr wrap="square" rtlCol="0">
            <a:spAutoFit/>
          </a:bodyPr>
          <a:lstStyle/>
          <a:p>
            <a:pPr>
              <a:spcBef>
                <a:spcPts val="1200"/>
              </a:spcBef>
            </a:pPr>
            <a:r>
              <a:rPr lang="en-US" dirty="0">
                <a:latin typeface="Arial" panose="020B0604020202020204" pitchFamily="34" charset="0"/>
                <a:cs typeface="Arial" panose="020B0604020202020204" pitchFamily="34" charset="0"/>
              </a:rPr>
              <a:t>one 32-bit set/reset register </a:t>
            </a:r>
          </a:p>
          <a:p>
            <a:pPr>
              <a:spcBef>
                <a:spcPts val="0"/>
              </a:spcBef>
            </a:pPr>
            <a:r>
              <a:rPr lang="en-US" sz="1600" dirty="0" err="1">
                <a:latin typeface="Arial" panose="020B0604020202020204" pitchFamily="34" charset="0"/>
                <a:cs typeface="Arial" panose="020B0604020202020204" pitchFamily="34" charset="0"/>
              </a:rPr>
              <a:t>GPIOx_BSRR</a:t>
            </a:r>
            <a:endParaRPr lang="en-US" dirty="0">
              <a:latin typeface="Arial" panose="020B0604020202020204" pitchFamily="34" charset="0"/>
              <a:cs typeface="Arial" panose="020B0604020202020204" pitchFamily="34" charset="0"/>
            </a:endParaRPr>
          </a:p>
        </p:txBody>
      </p:sp>
      <p:sp>
        <p:nvSpPr>
          <p:cNvPr id="8" name="CasellaDiTesto 7"/>
          <p:cNvSpPr txBox="1"/>
          <p:nvPr/>
        </p:nvSpPr>
        <p:spPr bwMode="auto">
          <a:xfrm>
            <a:off x="144976" y="4618008"/>
            <a:ext cx="9018112" cy="707886"/>
          </a:xfrm>
          <a:prstGeom prst="rect">
            <a:avLst/>
          </a:prstGeom>
          <a:noFill/>
          <a:ln w="9525">
            <a:noFill/>
            <a:miter lim="800000"/>
            <a:headEnd/>
            <a:tailEnd/>
          </a:ln>
          <a:effectLst/>
        </p:spPr>
        <p:txBody>
          <a:bodyPr wrap="square" rtlCol="0">
            <a:spAutoFit/>
          </a:bodyPr>
          <a:lstStyle/>
          <a:p>
            <a:pPr>
              <a:spcBef>
                <a:spcPts val="1200"/>
              </a:spcBef>
            </a:pPr>
            <a:r>
              <a:rPr lang="en-US" dirty="0">
                <a:latin typeface="Arial" panose="020B0604020202020204" pitchFamily="34" charset="0"/>
                <a:cs typeface="Arial" panose="020B0604020202020204" pitchFamily="34" charset="0"/>
              </a:rPr>
              <a:t>one 32-bit locking register </a:t>
            </a:r>
          </a:p>
          <a:p>
            <a:pPr>
              <a:spcBef>
                <a:spcPts val="0"/>
              </a:spcBef>
            </a:pPr>
            <a:r>
              <a:rPr lang="en-US" sz="1600" dirty="0" err="1">
                <a:latin typeface="Arial" panose="020B0604020202020204" pitchFamily="34" charset="0"/>
                <a:cs typeface="Arial" panose="020B0604020202020204" pitchFamily="34" charset="0"/>
              </a:rPr>
              <a:t>GPIOx_LCKR</a:t>
            </a:r>
            <a:r>
              <a:rPr lang="en-US" sz="1600" dirty="0">
                <a:latin typeface="Arial" panose="020B0604020202020204" pitchFamily="34" charset="0"/>
                <a:cs typeface="Arial" panose="020B0604020202020204" pitchFamily="34" charset="0"/>
              </a:rPr>
              <a:t>	Locks the value of a GPIO until the next reset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9111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Alternate Functions</a:t>
            </a:r>
          </a:p>
        </p:txBody>
      </p:sp>
      <p:pic>
        <p:nvPicPr>
          <p:cNvPr id="4" name="Immagine 3"/>
          <p:cNvPicPr>
            <a:picLocks noChangeAspect="1"/>
          </p:cNvPicPr>
          <p:nvPr/>
        </p:nvPicPr>
        <p:blipFill>
          <a:blip r:embed="rId2"/>
          <a:stretch>
            <a:fillRect/>
          </a:stretch>
        </p:blipFill>
        <p:spPr>
          <a:xfrm>
            <a:off x="179512" y="1268760"/>
            <a:ext cx="4497308" cy="3888432"/>
          </a:xfrm>
          <a:prstGeom prst="rect">
            <a:avLst/>
          </a:prstGeom>
        </p:spPr>
      </p:pic>
      <p:pic>
        <p:nvPicPr>
          <p:cNvPr id="6" name="Immagine 5"/>
          <p:cNvPicPr>
            <a:picLocks noChangeAspect="1"/>
          </p:cNvPicPr>
          <p:nvPr/>
        </p:nvPicPr>
        <p:blipFill>
          <a:blip r:embed="rId3"/>
          <a:stretch>
            <a:fillRect/>
          </a:stretch>
        </p:blipFill>
        <p:spPr>
          <a:xfrm>
            <a:off x="4716016" y="1412776"/>
            <a:ext cx="4319480" cy="3682901"/>
          </a:xfrm>
          <a:prstGeom prst="rect">
            <a:avLst/>
          </a:prstGeom>
        </p:spPr>
      </p:pic>
    </p:spTree>
    <p:extLst>
      <p:ext uri="{BB962C8B-B14F-4D97-AF65-F5344CB8AC3E}">
        <p14:creationId xmlns:p14="http://schemas.microsoft.com/office/powerpoint/2010/main" val="2777899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6EFCE95-125F-50B9-0FA7-62F8B6615281}"/>
              </a:ext>
            </a:extLst>
          </p:cNvPr>
          <p:cNvSpPr>
            <a:spLocks noGrp="1"/>
          </p:cNvSpPr>
          <p:nvPr>
            <p:ph type="title"/>
          </p:nvPr>
        </p:nvSpPr>
        <p:spPr/>
        <p:txBody>
          <a:bodyPr/>
          <a:lstStyle/>
          <a:p>
            <a:r>
              <a:rPr lang="it-IT" dirty="0" err="1"/>
              <a:t>Graphical</a:t>
            </a:r>
            <a:r>
              <a:rPr lang="it-IT" dirty="0"/>
              <a:t> User Interface (GUI)</a:t>
            </a:r>
          </a:p>
        </p:txBody>
      </p:sp>
      <p:pic>
        <p:nvPicPr>
          <p:cNvPr id="6" name="Immagine 5">
            <a:extLst>
              <a:ext uri="{FF2B5EF4-FFF2-40B4-BE49-F238E27FC236}">
                <a16:creationId xmlns:a16="http://schemas.microsoft.com/office/drawing/2014/main" id="{C80E4414-0277-0DAA-E68D-F7BD4B66EA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31" y="1196752"/>
            <a:ext cx="9068938" cy="5112568"/>
          </a:xfrm>
          <a:prstGeom prst="rect">
            <a:avLst/>
          </a:prstGeom>
        </p:spPr>
      </p:pic>
    </p:spTree>
    <p:extLst>
      <p:ext uri="{BB962C8B-B14F-4D97-AF65-F5344CB8AC3E}">
        <p14:creationId xmlns:p14="http://schemas.microsoft.com/office/powerpoint/2010/main" val="31362053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Titolo 1"/>
          <p:cNvSpPr>
            <a:spLocks noGrp="1"/>
          </p:cNvSpPr>
          <p:nvPr>
            <p:ph type="title"/>
          </p:nvPr>
        </p:nvSpPr>
        <p:spPr/>
        <p:txBody>
          <a:bodyPr/>
          <a:lstStyle/>
          <a:p>
            <a:r>
              <a:rPr lang="en-GB" altLang="it-IT" dirty="0"/>
              <a:t>ADC</a:t>
            </a:r>
            <a:endParaRPr lang="it-IT" altLang="it-IT" dirty="0"/>
          </a:p>
        </p:txBody>
      </p:sp>
      <p:sp>
        <p:nvSpPr>
          <p:cNvPr id="3" name="Rectangle 3"/>
          <p:cNvSpPr txBox="1">
            <a:spLocks noChangeArrowheads="1"/>
          </p:cNvSpPr>
          <p:nvPr/>
        </p:nvSpPr>
        <p:spPr>
          <a:xfrm>
            <a:off x="251520" y="1124744"/>
            <a:ext cx="8892480" cy="5400600"/>
          </a:xfrm>
          <a:prstGeom prst="rect">
            <a:avLst/>
          </a:prstGeom>
        </p:spPr>
        <p:txBody>
          <a:bodyPr/>
          <a:lstStyle/>
          <a:p>
            <a:pPr marL="342900" indent="-342900">
              <a:lnSpc>
                <a:spcPct val="150000"/>
              </a:lnSpc>
              <a:buFont typeface="Wingdings" pitchFamily="2" charset="2"/>
              <a:buChar char="§"/>
              <a:defRPr/>
            </a:pPr>
            <a:endParaRPr lang="en-US" sz="3200" kern="0" dirty="0">
              <a:solidFill>
                <a:srgbClr val="0066CC"/>
              </a:solidFill>
              <a:latin typeface="Arial" pitchFamily="34" charset="0"/>
              <a:cs typeface="Arial" pitchFamily="34" charset="0"/>
            </a:endParaRPr>
          </a:p>
        </p:txBody>
      </p:sp>
      <p:pic>
        <p:nvPicPr>
          <p:cNvPr id="8" name="Immagine 7"/>
          <p:cNvPicPr/>
          <p:nvPr/>
        </p:nvPicPr>
        <p:blipFill>
          <a:blip r:embed="rId3"/>
          <a:stretch>
            <a:fillRect/>
          </a:stretch>
        </p:blipFill>
        <p:spPr>
          <a:xfrm>
            <a:off x="2843808" y="0"/>
            <a:ext cx="6316944" cy="6780705"/>
          </a:xfrm>
          <a:prstGeom prst="rect">
            <a:avLst/>
          </a:prstGeom>
        </p:spPr>
      </p:pic>
      <p:sp>
        <p:nvSpPr>
          <p:cNvPr id="13" name="CasellaDiTesto 12"/>
          <p:cNvSpPr txBox="1"/>
          <p:nvPr/>
        </p:nvSpPr>
        <p:spPr bwMode="auto">
          <a:xfrm>
            <a:off x="17837" y="5232682"/>
            <a:ext cx="3600400" cy="1292662"/>
          </a:xfrm>
          <a:prstGeom prst="rect">
            <a:avLst/>
          </a:prstGeom>
          <a:noFill/>
          <a:ln w="9525">
            <a:noFill/>
            <a:miter lim="800000"/>
            <a:headEnd/>
            <a:tailEnd/>
          </a:ln>
          <a:effectLst/>
        </p:spPr>
        <p:txBody>
          <a:bodyPr wrap="square" rtlCol="0">
            <a:spAutoFit/>
          </a:bodyPr>
          <a:lstStyle/>
          <a:p>
            <a:pPr>
              <a:spcBef>
                <a:spcPts val="0"/>
              </a:spcBef>
            </a:pPr>
            <a:r>
              <a:rPr lang="it-IT" dirty="0" err="1">
                <a:latin typeface="Arial" panose="020B0604020202020204" pitchFamily="34" charset="0"/>
                <a:cs typeface="Arial" panose="020B0604020202020204" pitchFamily="34" charset="0"/>
              </a:rPr>
              <a:t>Internal</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sensors</a:t>
            </a:r>
            <a:endParaRPr lang="it-IT" dirty="0">
              <a:latin typeface="Arial" panose="020B0604020202020204" pitchFamily="34" charset="0"/>
              <a:cs typeface="Arial" panose="020B0604020202020204" pitchFamily="34" charset="0"/>
            </a:endParaRPr>
          </a:p>
          <a:p>
            <a:pPr marL="342900" indent="-342900">
              <a:spcBef>
                <a:spcPts val="0"/>
              </a:spcBef>
              <a:buFont typeface="Arial" panose="020B0604020202020204" pitchFamily="34" charset="0"/>
              <a:buChar char="•"/>
            </a:pPr>
            <a:r>
              <a:rPr lang="en-GB" sz="1800" dirty="0">
                <a:latin typeface="Arial" panose="020B0604020202020204" pitchFamily="34" charset="0"/>
                <a:cs typeface="Arial" panose="020B0604020202020204" pitchFamily="34" charset="0"/>
              </a:rPr>
              <a:t>Temperature sensor</a:t>
            </a:r>
          </a:p>
          <a:p>
            <a:pPr marL="342900" indent="-342900">
              <a:spcBef>
                <a:spcPts val="0"/>
              </a:spcBef>
              <a:buFont typeface="Arial" panose="020B0604020202020204" pitchFamily="34" charset="0"/>
              <a:buChar char="•"/>
            </a:pPr>
            <a:r>
              <a:rPr lang="en-GB" sz="1800" dirty="0">
                <a:latin typeface="Arial" panose="020B0604020202020204" pitchFamily="34" charset="0"/>
                <a:cs typeface="Arial" panose="020B0604020202020204" pitchFamily="34" charset="0"/>
              </a:rPr>
              <a:t>VREFINT and VBAT </a:t>
            </a:r>
          </a:p>
          <a:p>
            <a:pPr marL="342900" indent="-342900">
              <a:spcBef>
                <a:spcPts val="0"/>
              </a:spcBef>
              <a:buFont typeface="Arial" panose="020B0604020202020204" pitchFamily="34" charset="0"/>
              <a:buChar char="•"/>
            </a:pPr>
            <a:r>
              <a:rPr lang="en-GB" sz="1800" dirty="0">
                <a:latin typeface="Arial" panose="020B0604020202020204" pitchFamily="34" charset="0"/>
                <a:cs typeface="Arial" panose="020B0604020202020204" pitchFamily="34" charset="0"/>
              </a:rPr>
              <a:t>analog watchdog</a:t>
            </a:r>
            <a:endParaRPr lang="it-IT" sz="1800" dirty="0">
              <a:latin typeface="Arial" panose="020B0604020202020204" pitchFamily="34" charset="0"/>
              <a:cs typeface="Arial" panose="020B0604020202020204" pitchFamily="34" charset="0"/>
            </a:endParaRPr>
          </a:p>
        </p:txBody>
      </p:sp>
      <p:sp>
        <p:nvSpPr>
          <p:cNvPr id="6" name="CasellaDiTesto 5"/>
          <p:cNvSpPr txBox="1"/>
          <p:nvPr/>
        </p:nvSpPr>
        <p:spPr bwMode="auto">
          <a:xfrm>
            <a:off x="0" y="3645024"/>
            <a:ext cx="3600400" cy="1569660"/>
          </a:xfrm>
          <a:prstGeom prst="rect">
            <a:avLst/>
          </a:prstGeom>
          <a:noFill/>
          <a:ln w="9525">
            <a:noFill/>
            <a:miter lim="800000"/>
            <a:headEnd/>
            <a:tailEnd/>
          </a:ln>
          <a:effectLst/>
        </p:spPr>
        <p:txBody>
          <a:bodyPr wrap="square" rtlCol="0">
            <a:spAutoFit/>
          </a:bodyPr>
          <a:lstStyle/>
          <a:p>
            <a:pPr>
              <a:spcBef>
                <a:spcPts val="0"/>
              </a:spcBef>
            </a:pPr>
            <a:r>
              <a:rPr lang="sv-SE" dirty="0">
                <a:latin typeface="Arial" panose="020B0604020202020204" pitchFamily="34" charset="0"/>
                <a:cs typeface="Arial" panose="020B0604020202020204" pitchFamily="34" charset="0"/>
              </a:rPr>
              <a:t>Many conversion modes:</a:t>
            </a:r>
          </a:p>
          <a:p>
            <a:pPr marL="342900" indent="-342900">
              <a:spcBef>
                <a:spcPts val="0"/>
              </a:spcBef>
              <a:buFont typeface="Arial" panose="020B0604020202020204" pitchFamily="34" charset="0"/>
              <a:buChar char="•"/>
            </a:pPr>
            <a:r>
              <a:rPr lang="en-GB" sz="1800" dirty="0">
                <a:latin typeface="Arial" panose="020B0604020202020204" pitchFamily="34" charset="0"/>
                <a:cs typeface="Arial" panose="020B0604020202020204" pitchFamily="34" charset="0"/>
              </a:rPr>
              <a:t>single and continuous conv.</a:t>
            </a:r>
          </a:p>
          <a:p>
            <a:pPr marL="342900" indent="-342900">
              <a:spcBef>
                <a:spcPts val="0"/>
              </a:spcBef>
              <a:buFont typeface="Arial" panose="020B0604020202020204" pitchFamily="34" charset="0"/>
              <a:buChar char="•"/>
            </a:pPr>
            <a:r>
              <a:rPr lang="it-IT" sz="1800" dirty="0" err="1">
                <a:latin typeface="Arial" panose="020B0604020202020204" pitchFamily="34" charset="0"/>
                <a:cs typeface="Arial" panose="020B0604020202020204" pitchFamily="34" charset="0"/>
              </a:rPr>
              <a:t>scan</a:t>
            </a:r>
            <a:r>
              <a:rPr lang="it-IT" sz="1800" dirty="0">
                <a:latin typeface="Arial" panose="020B0604020202020204" pitchFamily="34" charset="0"/>
                <a:cs typeface="Arial" panose="020B0604020202020204" pitchFamily="34" charset="0"/>
              </a:rPr>
              <a:t> mode</a:t>
            </a:r>
          </a:p>
          <a:p>
            <a:pPr marL="342900" indent="-342900">
              <a:spcBef>
                <a:spcPts val="0"/>
              </a:spcBef>
              <a:buFont typeface="Arial" panose="020B0604020202020204" pitchFamily="34" charset="0"/>
              <a:buChar char="•"/>
            </a:pPr>
            <a:r>
              <a:rPr lang="it-IT" sz="1800" dirty="0" err="1">
                <a:latin typeface="Arial" panose="020B0604020202020204" pitchFamily="34" charset="0"/>
                <a:cs typeface="Arial" panose="020B0604020202020204" pitchFamily="34" charset="0"/>
              </a:rPr>
              <a:t>discontinuous</a:t>
            </a:r>
            <a:r>
              <a:rPr lang="it-IT" sz="1800" dirty="0">
                <a:latin typeface="Arial" panose="020B0604020202020204" pitchFamily="34" charset="0"/>
                <a:cs typeface="Arial" panose="020B0604020202020204" pitchFamily="34" charset="0"/>
              </a:rPr>
              <a:t> mode</a:t>
            </a:r>
          </a:p>
          <a:p>
            <a:pPr marL="342900" indent="-342900">
              <a:spcBef>
                <a:spcPts val="0"/>
              </a:spcBef>
              <a:buFont typeface="Arial" panose="020B0604020202020204" pitchFamily="34" charset="0"/>
              <a:buChar char="•"/>
            </a:pPr>
            <a:r>
              <a:rPr lang="it-IT" sz="1800" dirty="0">
                <a:latin typeface="Arial" panose="020B0604020202020204" pitchFamily="34" charset="0"/>
                <a:cs typeface="Arial" panose="020B0604020202020204" pitchFamily="34" charset="0"/>
              </a:rPr>
              <a:t>fast-</a:t>
            </a:r>
            <a:r>
              <a:rPr lang="it-IT" sz="1800" dirty="0" err="1">
                <a:latin typeface="Arial" panose="020B0604020202020204" pitchFamily="34" charset="0"/>
                <a:cs typeface="Arial" panose="020B0604020202020204" pitchFamily="34" charset="0"/>
              </a:rPr>
              <a:t>conversion</a:t>
            </a:r>
            <a:r>
              <a:rPr lang="it-IT" sz="1800" dirty="0">
                <a:latin typeface="Arial" panose="020B0604020202020204" pitchFamily="34" charset="0"/>
                <a:cs typeface="Arial" panose="020B0604020202020204" pitchFamily="34" charset="0"/>
              </a:rPr>
              <a:t> mode</a:t>
            </a:r>
          </a:p>
        </p:txBody>
      </p:sp>
      <p:sp>
        <p:nvSpPr>
          <p:cNvPr id="11" name="CasellaDiTesto 10"/>
          <p:cNvSpPr txBox="1"/>
          <p:nvPr/>
        </p:nvSpPr>
        <p:spPr bwMode="auto">
          <a:xfrm>
            <a:off x="27092" y="806225"/>
            <a:ext cx="3600400" cy="769441"/>
          </a:xfrm>
          <a:prstGeom prst="rect">
            <a:avLst/>
          </a:prstGeom>
          <a:noFill/>
          <a:ln w="9525">
            <a:noFill/>
            <a:miter lim="800000"/>
            <a:headEnd/>
            <a:tailEnd/>
          </a:ln>
          <a:effectLst/>
        </p:spPr>
        <p:txBody>
          <a:bodyPr wrap="square" rtlCol="0">
            <a:spAutoFit/>
          </a:bodyPr>
          <a:lstStyle/>
          <a:p>
            <a:pPr>
              <a:spcBef>
                <a:spcPts val="0"/>
              </a:spcBef>
            </a:pPr>
            <a:r>
              <a:rPr lang="it-IT" dirty="0">
                <a:latin typeface="Arial" panose="020B0604020202020204" pitchFamily="34" charset="0"/>
                <a:cs typeface="Arial" panose="020B0604020202020204" pitchFamily="34" charset="0"/>
              </a:rPr>
              <a:t>12 bit SAR</a:t>
            </a:r>
          </a:p>
          <a:p>
            <a:pPr>
              <a:spcBef>
                <a:spcPts val="0"/>
              </a:spcBef>
            </a:pPr>
            <a:r>
              <a:rPr lang="it-IT" sz="2000" dirty="0">
                <a:latin typeface="Arial" panose="020B0604020202020204" pitchFamily="34" charset="0"/>
                <a:cs typeface="Arial" panose="020B0604020202020204" pitchFamily="34" charset="0"/>
              </a:rPr>
              <a:t>19 </a:t>
            </a:r>
            <a:r>
              <a:rPr lang="it-IT" sz="2000" dirty="0" err="1">
                <a:latin typeface="Arial" panose="020B0604020202020204" pitchFamily="34" charset="0"/>
                <a:cs typeface="Arial" panose="020B0604020202020204" pitchFamily="34" charset="0"/>
              </a:rPr>
              <a:t>multiplexed</a:t>
            </a:r>
            <a:r>
              <a:rPr lang="it-IT" sz="2000" dirty="0">
                <a:latin typeface="Arial" panose="020B0604020202020204" pitchFamily="34" charset="0"/>
                <a:cs typeface="Arial" panose="020B0604020202020204" pitchFamily="34" charset="0"/>
              </a:rPr>
              <a:t> </a:t>
            </a:r>
            <a:r>
              <a:rPr lang="it-IT" sz="2000" dirty="0" err="1">
                <a:latin typeface="Arial" panose="020B0604020202020204" pitchFamily="34" charset="0"/>
                <a:cs typeface="Arial" panose="020B0604020202020204" pitchFamily="34" charset="0"/>
              </a:rPr>
              <a:t>channels</a:t>
            </a:r>
            <a:endParaRPr lang="it-IT"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9837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Titolo 1"/>
          <p:cNvSpPr>
            <a:spLocks noGrp="1"/>
          </p:cNvSpPr>
          <p:nvPr>
            <p:ph type="title"/>
          </p:nvPr>
        </p:nvSpPr>
        <p:spPr/>
        <p:txBody>
          <a:bodyPr/>
          <a:lstStyle/>
          <a:p>
            <a:r>
              <a:rPr lang="it-IT" altLang="it-IT" dirty="0"/>
              <a:t>Direct Memory Access (DMA)</a:t>
            </a:r>
          </a:p>
        </p:txBody>
      </p:sp>
      <p:sp>
        <p:nvSpPr>
          <p:cNvPr id="3" name="Rectangle 3"/>
          <p:cNvSpPr txBox="1">
            <a:spLocks noChangeArrowheads="1"/>
          </p:cNvSpPr>
          <p:nvPr/>
        </p:nvSpPr>
        <p:spPr>
          <a:xfrm>
            <a:off x="1043608" y="548680"/>
            <a:ext cx="7344816" cy="1296144"/>
          </a:xfrm>
          <a:prstGeom prst="rect">
            <a:avLst/>
          </a:prstGeom>
        </p:spPr>
        <p:txBody>
          <a:bodyPr/>
          <a:lstStyle/>
          <a:p>
            <a:pPr marL="342900" indent="-342900">
              <a:buFont typeface="Arial" panose="020B0604020202020204" pitchFamily="34" charset="0"/>
              <a:buChar char="•"/>
              <a:defRPr/>
            </a:pPr>
            <a:r>
              <a:rPr lang="en-US" sz="2000" kern="0" dirty="0">
                <a:latin typeface="Arial" pitchFamily="34" charset="0"/>
                <a:cs typeface="Arial" pitchFamily="34" charset="0"/>
              </a:rPr>
              <a:t>Provides high speed data transfer between peripherals and memory and between memory and memory.</a:t>
            </a:r>
          </a:p>
          <a:p>
            <a:pPr marL="342900" indent="-342900">
              <a:lnSpc>
                <a:spcPct val="150000"/>
              </a:lnSpc>
              <a:buFont typeface="Arial" panose="020B0604020202020204" pitchFamily="34" charset="0"/>
              <a:buChar char="•"/>
              <a:defRPr/>
            </a:pPr>
            <a:r>
              <a:rPr lang="en-US" sz="2000" kern="0" dirty="0">
                <a:latin typeface="Arial" pitchFamily="34" charset="0"/>
                <a:cs typeface="Arial" pitchFamily="34" charset="0"/>
              </a:rPr>
              <a:t>No CPU actions, core resources free for other applications.</a:t>
            </a:r>
          </a:p>
        </p:txBody>
      </p:sp>
      <p:pic>
        <p:nvPicPr>
          <p:cNvPr id="6" name="Immagine 5"/>
          <p:cNvPicPr/>
          <p:nvPr/>
        </p:nvPicPr>
        <p:blipFill rotWithShape="1">
          <a:blip r:embed="rId3">
            <a:clrChange>
              <a:clrFrom>
                <a:srgbClr val="FFFFFF"/>
              </a:clrFrom>
              <a:clrTo>
                <a:srgbClr val="FFFFFF">
                  <a:alpha val="0"/>
                </a:srgbClr>
              </a:clrTo>
            </a:clrChange>
          </a:blip>
          <a:srcRect l="2039" t="6441" b="2066"/>
          <a:stretch/>
        </p:blipFill>
        <p:spPr bwMode="auto">
          <a:xfrm>
            <a:off x="1104742" y="1772816"/>
            <a:ext cx="7283682" cy="482453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040905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Communications</a:t>
            </a:r>
          </a:p>
        </p:txBody>
      </p:sp>
      <p:sp>
        <p:nvSpPr>
          <p:cNvPr id="3" name="CasellaDiTesto 2"/>
          <p:cNvSpPr txBox="1"/>
          <p:nvPr/>
        </p:nvSpPr>
        <p:spPr bwMode="auto">
          <a:xfrm>
            <a:off x="323528" y="1340768"/>
            <a:ext cx="9025228" cy="1384995"/>
          </a:xfrm>
          <a:prstGeom prst="rect">
            <a:avLst/>
          </a:prstGeom>
          <a:noFill/>
          <a:ln w="9525">
            <a:noFill/>
            <a:miter lim="800000"/>
            <a:headEnd/>
            <a:tailEnd/>
          </a:ln>
          <a:effectLst/>
        </p:spPr>
        <p:txBody>
          <a:bodyPr wrap="none" rtlCol="0">
            <a:spAutoFit/>
          </a:bodyPr>
          <a:lstStyle/>
          <a:p>
            <a:pPr>
              <a:spcBef>
                <a:spcPct val="50000"/>
              </a:spcBef>
            </a:pPr>
            <a:r>
              <a:rPr lang="en-US" dirty="0">
                <a:solidFill>
                  <a:srgbClr val="0070C0"/>
                </a:solidFill>
                <a:latin typeface="Arial" pitchFamily="34" charset="0"/>
              </a:rPr>
              <a:t>I</a:t>
            </a:r>
            <a:r>
              <a:rPr lang="en-US" baseline="30000" dirty="0">
                <a:solidFill>
                  <a:srgbClr val="0070C0"/>
                </a:solidFill>
                <a:latin typeface="Arial" pitchFamily="34" charset="0"/>
              </a:rPr>
              <a:t>2</a:t>
            </a:r>
            <a:r>
              <a:rPr lang="en-US" dirty="0">
                <a:solidFill>
                  <a:srgbClr val="0070C0"/>
                </a:solidFill>
                <a:latin typeface="Arial" pitchFamily="34" charset="0"/>
              </a:rPr>
              <a:t>C </a:t>
            </a:r>
            <a:r>
              <a:rPr lang="en-US" dirty="0">
                <a:latin typeface="Arial" pitchFamily="34" charset="0"/>
              </a:rPr>
              <a:t>2 wire synchronous communication (SCK, SDA)</a:t>
            </a:r>
          </a:p>
          <a:p>
            <a:pPr marL="342900" indent="-342900">
              <a:spcBef>
                <a:spcPct val="50000"/>
              </a:spcBef>
              <a:buFont typeface="Arial" panose="020B0604020202020204" pitchFamily="34" charset="0"/>
              <a:buChar char="•"/>
            </a:pPr>
            <a:r>
              <a:rPr lang="en-US" sz="2000" dirty="0">
                <a:latin typeface="Arial" pitchFamily="34" charset="0"/>
              </a:rPr>
              <a:t>3 I</a:t>
            </a:r>
            <a:r>
              <a:rPr lang="en-US" sz="2000" baseline="30000" dirty="0">
                <a:latin typeface="Arial" pitchFamily="34" charset="0"/>
              </a:rPr>
              <a:t>2</a:t>
            </a:r>
            <a:r>
              <a:rPr lang="en-US" sz="2000" dirty="0">
                <a:latin typeface="Arial" pitchFamily="34" charset="0"/>
              </a:rPr>
              <a:t>C bus interfaces can operate in multi-master and slave modes. </a:t>
            </a:r>
          </a:p>
          <a:p>
            <a:pPr marL="342900" indent="-342900">
              <a:spcBef>
                <a:spcPct val="50000"/>
              </a:spcBef>
              <a:buFont typeface="Arial" panose="020B0604020202020204" pitchFamily="34" charset="0"/>
              <a:buChar char="•"/>
            </a:pPr>
            <a:r>
              <a:rPr lang="en-US" sz="2000" dirty="0">
                <a:latin typeface="Arial" pitchFamily="34" charset="0"/>
              </a:rPr>
              <a:t>Can support the standard (up to 100 kHz) and fast (up to 400 kHz) modes. </a:t>
            </a:r>
          </a:p>
        </p:txBody>
      </p:sp>
      <p:sp>
        <p:nvSpPr>
          <p:cNvPr id="4" name="CasellaDiTesto 3"/>
          <p:cNvSpPr txBox="1"/>
          <p:nvPr/>
        </p:nvSpPr>
        <p:spPr bwMode="auto">
          <a:xfrm>
            <a:off x="323528" y="4859868"/>
            <a:ext cx="8531566" cy="1015663"/>
          </a:xfrm>
          <a:prstGeom prst="rect">
            <a:avLst/>
          </a:prstGeom>
          <a:noFill/>
          <a:ln w="9525">
            <a:noFill/>
            <a:miter lim="800000"/>
            <a:headEnd/>
            <a:tailEnd/>
          </a:ln>
          <a:effectLst/>
        </p:spPr>
        <p:txBody>
          <a:bodyPr wrap="none" rtlCol="0">
            <a:spAutoFit/>
          </a:bodyPr>
          <a:lstStyle/>
          <a:p>
            <a:pPr>
              <a:spcBef>
                <a:spcPct val="50000"/>
              </a:spcBef>
            </a:pPr>
            <a:r>
              <a:rPr lang="en-US" dirty="0">
                <a:solidFill>
                  <a:srgbClr val="0070C0"/>
                </a:solidFill>
                <a:latin typeface="Arial" pitchFamily="34" charset="0"/>
              </a:rPr>
              <a:t>USART </a:t>
            </a:r>
            <a:r>
              <a:rPr lang="en-US" dirty="0">
                <a:latin typeface="Arial" pitchFamily="34" charset="0"/>
              </a:rPr>
              <a:t>asynchronous single-wire half-duplex communication</a:t>
            </a:r>
          </a:p>
          <a:p>
            <a:pPr marL="342900" indent="-342900">
              <a:spcBef>
                <a:spcPct val="50000"/>
              </a:spcBef>
              <a:buFont typeface="Arial" panose="020B0604020202020204" pitchFamily="34" charset="0"/>
              <a:buChar char="•"/>
            </a:pPr>
            <a:r>
              <a:rPr lang="en-US" sz="2000" dirty="0">
                <a:latin typeface="Arial" pitchFamily="34" charset="0"/>
              </a:rPr>
              <a:t>3 USART interfaces</a:t>
            </a:r>
            <a:r>
              <a:rPr lang="en-US" dirty="0">
                <a:latin typeface="Arial" pitchFamily="34" charset="0"/>
              </a:rPr>
              <a:t> </a:t>
            </a:r>
            <a:endParaRPr lang="en-US" dirty="0">
              <a:solidFill>
                <a:srgbClr val="0070C0"/>
              </a:solidFill>
              <a:latin typeface="Arial" pitchFamily="34" charset="0"/>
            </a:endParaRPr>
          </a:p>
        </p:txBody>
      </p:sp>
      <p:sp>
        <p:nvSpPr>
          <p:cNvPr id="6" name="CasellaDiTesto 5"/>
          <p:cNvSpPr txBox="1"/>
          <p:nvPr/>
        </p:nvSpPr>
        <p:spPr bwMode="auto">
          <a:xfrm>
            <a:off x="323528" y="3284984"/>
            <a:ext cx="7067961" cy="1015663"/>
          </a:xfrm>
          <a:prstGeom prst="rect">
            <a:avLst/>
          </a:prstGeom>
          <a:noFill/>
          <a:ln w="9525">
            <a:noFill/>
            <a:miter lim="800000"/>
            <a:headEnd/>
            <a:tailEnd/>
          </a:ln>
          <a:effectLst/>
        </p:spPr>
        <p:txBody>
          <a:bodyPr wrap="none" rtlCol="0">
            <a:spAutoFit/>
          </a:bodyPr>
          <a:lstStyle/>
          <a:p>
            <a:pPr>
              <a:spcBef>
                <a:spcPct val="50000"/>
              </a:spcBef>
            </a:pPr>
            <a:r>
              <a:rPr lang="en-US" dirty="0">
                <a:solidFill>
                  <a:srgbClr val="0070C0"/>
                </a:solidFill>
                <a:latin typeface="Arial" pitchFamily="34" charset="0"/>
              </a:rPr>
              <a:t>SPI </a:t>
            </a:r>
            <a:r>
              <a:rPr lang="en-US" dirty="0">
                <a:latin typeface="Arial" pitchFamily="34" charset="0"/>
              </a:rPr>
              <a:t>4</a:t>
            </a:r>
            <a:r>
              <a:rPr lang="en-US" dirty="0">
                <a:solidFill>
                  <a:srgbClr val="0070C0"/>
                </a:solidFill>
                <a:latin typeface="Arial" pitchFamily="34" charset="0"/>
              </a:rPr>
              <a:t> </a:t>
            </a:r>
            <a:r>
              <a:rPr lang="en-US" dirty="0">
                <a:latin typeface="Arial" pitchFamily="34" charset="0"/>
              </a:rPr>
              <a:t>wire synchronous full-duplex communication</a:t>
            </a:r>
          </a:p>
          <a:p>
            <a:pPr marL="342900" indent="-342900">
              <a:spcBef>
                <a:spcPct val="50000"/>
              </a:spcBef>
              <a:buFont typeface="Arial" panose="020B0604020202020204" pitchFamily="34" charset="0"/>
              <a:buChar char="•"/>
            </a:pPr>
            <a:r>
              <a:rPr lang="en-US" sz="2000" dirty="0">
                <a:latin typeface="Arial" pitchFamily="34" charset="0"/>
              </a:rPr>
              <a:t>4 SPI interfaces</a:t>
            </a:r>
            <a:r>
              <a:rPr lang="en-US" dirty="0">
                <a:latin typeface="Arial" pitchFamily="34" charset="0"/>
              </a:rPr>
              <a:t> </a:t>
            </a:r>
            <a:endParaRPr lang="en-US" dirty="0">
              <a:solidFill>
                <a:srgbClr val="0070C0"/>
              </a:solidFill>
              <a:latin typeface="Arial" pitchFamily="34" charset="0"/>
            </a:endParaRPr>
          </a:p>
        </p:txBody>
      </p:sp>
    </p:spTree>
    <p:extLst>
      <p:ext uri="{BB962C8B-B14F-4D97-AF65-F5344CB8AC3E}">
        <p14:creationId xmlns:p14="http://schemas.microsoft.com/office/powerpoint/2010/main" val="838040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STM32 programming</a:t>
            </a:r>
          </a:p>
        </p:txBody>
      </p:sp>
      <p:sp>
        <p:nvSpPr>
          <p:cNvPr id="3" name="CasellaDiTesto 2"/>
          <p:cNvSpPr txBox="1"/>
          <p:nvPr/>
        </p:nvSpPr>
        <p:spPr bwMode="auto">
          <a:xfrm>
            <a:off x="323528" y="908720"/>
            <a:ext cx="8021748" cy="461665"/>
          </a:xfrm>
          <a:prstGeom prst="rect">
            <a:avLst/>
          </a:prstGeom>
          <a:noFill/>
          <a:ln w="9525">
            <a:noFill/>
            <a:miter lim="800000"/>
            <a:headEnd/>
            <a:tailEnd/>
          </a:ln>
          <a:effectLst/>
        </p:spPr>
        <p:txBody>
          <a:bodyPr wrap="none" rtlCol="0">
            <a:spAutoFit/>
          </a:bodyPr>
          <a:lstStyle/>
          <a:p>
            <a:pPr>
              <a:spcBef>
                <a:spcPct val="50000"/>
              </a:spcBef>
            </a:pPr>
            <a:r>
              <a:rPr lang="en-US" dirty="0">
                <a:latin typeface="Arial" pitchFamily="34" charset="0"/>
              </a:rPr>
              <a:t>Multiple ways to write programs for STM microcontrollers:</a:t>
            </a:r>
            <a:endParaRPr lang="en-US" sz="2000" dirty="0">
              <a:latin typeface="Arial" pitchFamily="34" charset="0"/>
            </a:endParaRPr>
          </a:p>
        </p:txBody>
      </p:sp>
      <p:sp>
        <p:nvSpPr>
          <p:cNvPr id="4" name="CasellaDiTesto 3"/>
          <p:cNvSpPr txBox="1"/>
          <p:nvPr/>
        </p:nvSpPr>
        <p:spPr bwMode="auto">
          <a:xfrm>
            <a:off x="323528" y="4147676"/>
            <a:ext cx="8430834" cy="2308324"/>
          </a:xfrm>
          <a:prstGeom prst="rect">
            <a:avLst/>
          </a:prstGeom>
          <a:noFill/>
          <a:ln w="9525">
            <a:noFill/>
            <a:miter lim="800000"/>
            <a:headEnd/>
            <a:tailEnd/>
          </a:ln>
          <a:effectLst/>
        </p:spPr>
        <p:txBody>
          <a:bodyPr wrap="none" rtlCol="0">
            <a:spAutoFit/>
          </a:bodyPr>
          <a:lstStyle/>
          <a:p>
            <a:pPr>
              <a:spcBef>
                <a:spcPct val="50000"/>
              </a:spcBef>
            </a:pPr>
            <a:r>
              <a:rPr lang="en-US" dirty="0">
                <a:solidFill>
                  <a:srgbClr val="0070C0"/>
                </a:solidFill>
                <a:latin typeface="Arial" pitchFamily="34" charset="0"/>
              </a:rPr>
              <a:t>LL </a:t>
            </a:r>
            <a:r>
              <a:rPr lang="en-US" dirty="0">
                <a:latin typeface="Arial" pitchFamily="34" charset="0"/>
              </a:rPr>
              <a:t>Low-Level drivers:</a:t>
            </a:r>
          </a:p>
          <a:p>
            <a:pPr marL="712788" indent="-342900">
              <a:spcBef>
                <a:spcPct val="50000"/>
              </a:spcBef>
              <a:buClr>
                <a:srgbClr val="33CC33"/>
              </a:buClr>
              <a:buFont typeface="Wingdings" panose="05000000000000000000" pitchFamily="2" charset="2"/>
              <a:buChar char="ü"/>
            </a:pPr>
            <a:r>
              <a:rPr lang="en-US" sz="2000" dirty="0">
                <a:latin typeface="Arial" pitchFamily="34" charset="0"/>
              </a:rPr>
              <a:t>Better optimization </a:t>
            </a:r>
            <a:r>
              <a:rPr lang="en-US" sz="2000" dirty="0">
                <a:latin typeface="Arial" pitchFamily="34" charset="0"/>
                <a:sym typeface="Wingdings" panose="05000000000000000000" pitchFamily="2" charset="2"/>
              </a:rPr>
              <a:t> improved performance</a:t>
            </a:r>
          </a:p>
          <a:p>
            <a:pPr marL="712788" indent="-342900">
              <a:spcBef>
                <a:spcPct val="50000"/>
              </a:spcBef>
              <a:buClr>
                <a:srgbClr val="FF0000"/>
              </a:buClr>
              <a:buFont typeface="Arial" panose="020B0604020202020204" pitchFamily="34" charset="0"/>
              <a:buChar char="×"/>
            </a:pPr>
            <a:r>
              <a:rPr lang="en-US" sz="2000" dirty="0">
                <a:latin typeface="Arial" pitchFamily="34" charset="0"/>
              </a:rPr>
              <a:t>Less portability</a:t>
            </a:r>
          </a:p>
          <a:p>
            <a:pPr marL="712788" indent="-342900">
              <a:spcBef>
                <a:spcPct val="50000"/>
              </a:spcBef>
              <a:buClr>
                <a:srgbClr val="FF0000"/>
              </a:buClr>
              <a:buFont typeface="Arial" panose="020B0604020202020204" pitchFamily="34" charset="0"/>
              <a:buChar char="×"/>
            </a:pPr>
            <a:r>
              <a:rPr lang="en-US" sz="2000" dirty="0">
                <a:latin typeface="Arial" pitchFamily="34" charset="0"/>
              </a:rPr>
              <a:t>Require deep knowledge of the MCU and peripheral specifications</a:t>
            </a:r>
          </a:p>
          <a:p>
            <a:pPr marL="342900" indent="-342900">
              <a:spcBef>
                <a:spcPct val="50000"/>
              </a:spcBef>
              <a:buFont typeface="Arial" panose="020B0604020202020204" pitchFamily="34" charset="0"/>
              <a:buChar char="•"/>
            </a:pPr>
            <a:endParaRPr lang="en-US" sz="2000" dirty="0">
              <a:latin typeface="Arial" pitchFamily="34" charset="0"/>
              <a:sym typeface="Wingdings" panose="05000000000000000000" pitchFamily="2" charset="2"/>
            </a:endParaRPr>
          </a:p>
        </p:txBody>
      </p:sp>
      <p:sp>
        <p:nvSpPr>
          <p:cNvPr id="6" name="CasellaDiTesto 5"/>
          <p:cNvSpPr txBox="1"/>
          <p:nvPr/>
        </p:nvSpPr>
        <p:spPr bwMode="auto">
          <a:xfrm>
            <a:off x="323528" y="1605527"/>
            <a:ext cx="7892417" cy="2769989"/>
          </a:xfrm>
          <a:prstGeom prst="rect">
            <a:avLst/>
          </a:prstGeom>
          <a:noFill/>
          <a:ln w="9525">
            <a:noFill/>
            <a:miter lim="800000"/>
            <a:headEnd/>
            <a:tailEnd/>
          </a:ln>
          <a:effectLst/>
        </p:spPr>
        <p:txBody>
          <a:bodyPr wrap="none" rtlCol="0">
            <a:spAutoFit/>
          </a:bodyPr>
          <a:lstStyle/>
          <a:p>
            <a:pPr>
              <a:spcBef>
                <a:spcPct val="50000"/>
              </a:spcBef>
            </a:pPr>
            <a:r>
              <a:rPr lang="en-US" dirty="0">
                <a:solidFill>
                  <a:srgbClr val="0070C0"/>
                </a:solidFill>
                <a:latin typeface="Arial" pitchFamily="34" charset="0"/>
              </a:rPr>
              <a:t>HAL </a:t>
            </a:r>
            <a:r>
              <a:rPr lang="en-US" dirty="0">
                <a:latin typeface="Arial" pitchFamily="34" charset="0"/>
              </a:rPr>
              <a:t>Hardware Abstraction Layer drivers:</a:t>
            </a:r>
          </a:p>
          <a:p>
            <a:pPr marL="712788" indent="-342900">
              <a:spcBef>
                <a:spcPct val="50000"/>
              </a:spcBef>
              <a:buClr>
                <a:srgbClr val="00B050"/>
              </a:buClr>
              <a:buFont typeface="Wingdings" panose="05000000000000000000" pitchFamily="2" charset="2"/>
              <a:buChar char="ü"/>
            </a:pPr>
            <a:r>
              <a:rPr lang="en-US" sz="2000" dirty="0">
                <a:latin typeface="Arial" pitchFamily="34" charset="0"/>
              </a:rPr>
              <a:t>Hide the MCU and peripheral complexity</a:t>
            </a:r>
          </a:p>
          <a:p>
            <a:pPr marL="712788" indent="-342900">
              <a:spcBef>
                <a:spcPct val="50000"/>
              </a:spcBef>
              <a:buClr>
                <a:srgbClr val="00B050"/>
              </a:buClr>
              <a:buFont typeface="Wingdings" panose="05000000000000000000" pitchFamily="2" charset="2"/>
              <a:buChar char="ü"/>
            </a:pPr>
            <a:r>
              <a:rPr lang="en-US" sz="2000" dirty="0">
                <a:latin typeface="Arial" pitchFamily="34" charset="0"/>
              </a:rPr>
              <a:t>Maximize software portability across different microcontrollers</a:t>
            </a:r>
          </a:p>
          <a:p>
            <a:pPr marL="712788" indent="-342900">
              <a:spcBef>
                <a:spcPct val="50000"/>
              </a:spcBef>
              <a:buClr>
                <a:srgbClr val="00B050"/>
              </a:buClr>
              <a:buFont typeface="Wingdings" panose="05000000000000000000" pitchFamily="2" charset="2"/>
              <a:buChar char="ü"/>
            </a:pPr>
            <a:r>
              <a:rPr lang="en-US" sz="2000" dirty="0">
                <a:latin typeface="Arial" pitchFamily="34" charset="0"/>
              </a:rPr>
              <a:t>Exist for all peripherals</a:t>
            </a:r>
          </a:p>
          <a:p>
            <a:pPr marL="712788" indent="-342900">
              <a:spcBef>
                <a:spcPct val="50000"/>
              </a:spcBef>
              <a:buClr>
                <a:srgbClr val="FF0000"/>
              </a:buClr>
              <a:buFont typeface="Arial" panose="020B0604020202020204" pitchFamily="34" charset="0"/>
              <a:buChar char="×"/>
            </a:pPr>
            <a:r>
              <a:rPr lang="en-US" sz="2000" dirty="0">
                <a:latin typeface="Arial" pitchFamily="34" charset="0"/>
              </a:rPr>
              <a:t>Larger overhead </a:t>
            </a:r>
            <a:r>
              <a:rPr lang="en-US" sz="2000" dirty="0">
                <a:latin typeface="Arial" pitchFamily="34" charset="0"/>
                <a:sym typeface="Wingdings" panose="05000000000000000000" pitchFamily="2" charset="2"/>
              </a:rPr>
              <a:t> performance penalty</a:t>
            </a:r>
            <a:endParaRPr lang="en-US" sz="2000" dirty="0">
              <a:latin typeface="Arial" pitchFamily="34" charset="0"/>
            </a:endParaRPr>
          </a:p>
          <a:p>
            <a:pPr marL="342900" indent="-342900">
              <a:spcBef>
                <a:spcPct val="50000"/>
              </a:spcBef>
              <a:buFont typeface="Arial" panose="020B0604020202020204" pitchFamily="34" charset="0"/>
              <a:buChar char="•"/>
            </a:pPr>
            <a:endParaRPr lang="en-US" sz="2000" dirty="0">
              <a:latin typeface="Arial" pitchFamily="34" charset="0"/>
            </a:endParaRPr>
          </a:p>
        </p:txBody>
      </p:sp>
      <p:sp>
        <p:nvSpPr>
          <p:cNvPr id="5" name="CasellaDiTesto 4">
            <a:extLst>
              <a:ext uri="{FF2B5EF4-FFF2-40B4-BE49-F238E27FC236}">
                <a16:creationId xmlns:a16="http://schemas.microsoft.com/office/drawing/2014/main" id="{B39CACB8-BDD0-4D90-B13B-7C78D749E8FA}"/>
              </a:ext>
            </a:extLst>
          </p:cNvPr>
          <p:cNvSpPr txBox="1"/>
          <p:nvPr/>
        </p:nvSpPr>
        <p:spPr bwMode="auto">
          <a:xfrm>
            <a:off x="251520" y="6237312"/>
            <a:ext cx="8856984" cy="276999"/>
          </a:xfrm>
          <a:prstGeom prst="rect">
            <a:avLst/>
          </a:prstGeom>
          <a:noFill/>
          <a:ln w="9525">
            <a:noFill/>
            <a:miter lim="800000"/>
            <a:headEnd/>
            <a:tailEnd/>
          </a:ln>
          <a:effectLst/>
        </p:spPr>
        <p:txBody>
          <a:bodyPr wrap="square" rtlCol="0">
            <a:spAutoFit/>
          </a:bodyPr>
          <a:lstStyle/>
          <a:p>
            <a:pPr algn="r">
              <a:spcBef>
                <a:spcPct val="50000"/>
              </a:spcBef>
            </a:pPr>
            <a:r>
              <a:rPr lang="it-IT" sz="1200" i="1" dirty="0" err="1">
                <a:latin typeface="Arial" pitchFamily="34" charset="0"/>
              </a:rPr>
              <a:t>Detailed</a:t>
            </a:r>
            <a:r>
              <a:rPr lang="it-IT" sz="1200" i="1" dirty="0">
                <a:latin typeface="Arial" pitchFamily="34" charset="0"/>
              </a:rPr>
              <a:t> </a:t>
            </a:r>
            <a:r>
              <a:rPr lang="it-IT" sz="1200" i="1" dirty="0" err="1">
                <a:latin typeface="Arial" pitchFamily="34" charset="0"/>
              </a:rPr>
              <a:t>description</a:t>
            </a:r>
            <a:r>
              <a:rPr lang="it-IT" sz="1200" i="1" dirty="0">
                <a:latin typeface="Arial" pitchFamily="34" charset="0"/>
              </a:rPr>
              <a:t> </a:t>
            </a:r>
            <a:r>
              <a:rPr lang="it-IT" sz="1200" i="1" dirty="0" err="1">
                <a:latin typeface="Arial" pitchFamily="34" charset="0"/>
              </a:rPr>
              <a:t>available</a:t>
            </a:r>
            <a:r>
              <a:rPr lang="it-IT" sz="1200" i="1" dirty="0">
                <a:latin typeface="Arial" pitchFamily="34" charset="0"/>
              </a:rPr>
              <a:t> in </a:t>
            </a:r>
            <a:r>
              <a:rPr lang="it-IT" sz="1200" i="1" dirty="0" err="1">
                <a:latin typeface="Arial" pitchFamily="34" charset="0"/>
              </a:rPr>
              <a:t>ST’s</a:t>
            </a:r>
            <a:r>
              <a:rPr lang="it-IT" sz="1200" i="1" dirty="0">
                <a:latin typeface="Arial" pitchFamily="34" charset="0"/>
              </a:rPr>
              <a:t> </a:t>
            </a:r>
            <a:r>
              <a:rPr lang="it-IT" sz="1200" i="1" dirty="0">
                <a:latin typeface="Arial" pitchFamily="34" charset="0"/>
                <a:hlinkClick r:id="rId2">
                  <a:extLst>
                    <a:ext uri="{A12FA001-AC4F-418D-AE19-62706E023703}">
                      <ahyp:hlinkClr xmlns:ahyp="http://schemas.microsoft.com/office/drawing/2018/hyperlinkcolor" val="tx"/>
                    </a:ext>
                  </a:extLst>
                </a:hlinkClick>
              </a:rPr>
              <a:t>UM1725</a:t>
            </a:r>
            <a:r>
              <a:rPr lang="it-IT" sz="1200" i="1" dirty="0">
                <a:latin typeface="Arial" pitchFamily="34" charset="0"/>
              </a:rPr>
              <a:t> User </a:t>
            </a:r>
            <a:r>
              <a:rPr lang="it-IT" sz="1200" i="1" dirty="0" err="1">
                <a:latin typeface="Arial" pitchFamily="34" charset="0"/>
              </a:rPr>
              <a:t>manual</a:t>
            </a:r>
            <a:r>
              <a:rPr lang="it-IT" sz="1200" i="1" dirty="0">
                <a:latin typeface="Arial" pitchFamily="34" charset="0"/>
              </a:rPr>
              <a:t> – NOT </a:t>
            </a:r>
            <a:r>
              <a:rPr lang="it-IT" sz="1200" i="1" dirty="0" err="1">
                <a:latin typeface="Arial" pitchFamily="34" charset="0"/>
              </a:rPr>
              <a:t>required</a:t>
            </a:r>
            <a:r>
              <a:rPr lang="it-IT" sz="1200" i="1" dirty="0">
                <a:latin typeface="Arial" pitchFamily="34" charset="0"/>
              </a:rPr>
              <a:t> for </a:t>
            </a:r>
            <a:r>
              <a:rPr lang="it-IT" sz="1200" i="1" dirty="0" err="1">
                <a:latin typeface="Arial" pitchFamily="34" charset="0"/>
              </a:rPr>
              <a:t>this</a:t>
            </a:r>
            <a:r>
              <a:rPr lang="it-IT" sz="1200" i="1" dirty="0">
                <a:latin typeface="Arial" pitchFamily="34" charset="0"/>
              </a:rPr>
              <a:t> </a:t>
            </a:r>
            <a:r>
              <a:rPr lang="it-IT" sz="1200" i="1" dirty="0" err="1">
                <a:latin typeface="Arial" pitchFamily="34" charset="0"/>
              </a:rPr>
              <a:t>course</a:t>
            </a:r>
            <a:endParaRPr lang="it-IT" sz="1200" i="1" dirty="0">
              <a:latin typeface="Arial" pitchFamily="34" charset="0"/>
            </a:endParaRPr>
          </a:p>
        </p:txBody>
      </p:sp>
    </p:spTree>
    <p:extLst>
      <p:ext uri="{BB962C8B-B14F-4D97-AF65-F5344CB8AC3E}">
        <p14:creationId xmlns:p14="http://schemas.microsoft.com/office/powerpoint/2010/main" val="263383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Embedded systems definition</a:t>
            </a:r>
          </a:p>
        </p:txBody>
      </p:sp>
      <p:sp>
        <p:nvSpPr>
          <p:cNvPr id="4" name="Rectangle 3"/>
          <p:cNvSpPr txBox="1">
            <a:spLocks noChangeArrowheads="1"/>
          </p:cNvSpPr>
          <p:nvPr/>
        </p:nvSpPr>
        <p:spPr>
          <a:xfrm>
            <a:off x="558924" y="1052736"/>
            <a:ext cx="7920880" cy="1728192"/>
          </a:xfrm>
          <a:prstGeom prst="rect">
            <a:avLst/>
          </a:prstGeom>
        </p:spPr>
        <p:txBody>
          <a:bodyPr/>
          <a:lstStyle/>
          <a:p>
            <a:pPr algn="ctr">
              <a:spcBef>
                <a:spcPts val="0"/>
              </a:spcBef>
              <a:defRPr/>
            </a:pPr>
            <a:r>
              <a:rPr lang="it-IT" sz="2400" b="0" i="0" u="none" strike="noStrike" dirty="0">
                <a:solidFill>
                  <a:srgbClr val="0066CC"/>
                </a:solidFill>
                <a:effectLst/>
                <a:latin typeface="Google Sans"/>
              </a:rPr>
              <a:t>An embedded system </a:t>
            </a:r>
            <a:r>
              <a:rPr lang="it-IT" sz="2400" b="0" i="0" u="none" strike="noStrike" dirty="0" err="1">
                <a:solidFill>
                  <a:srgbClr val="0066CC"/>
                </a:solidFill>
                <a:effectLst/>
                <a:latin typeface="Google Sans"/>
              </a:rPr>
              <a:t>is</a:t>
            </a:r>
            <a:r>
              <a:rPr lang="it-IT" sz="2400" b="0" i="0" u="none" strike="noStrike" dirty="0">
                <a:solidFill>
                  <a:srgbClr val="0066CC"/>
                </a:solidFill>
                <a:effectLst/>
                <a:latin typeface="Google Sans"/>
              </a:rPr>
              <a:t> a </a:t>
            </a:r>
            <a:r>
              <a:rPr lang="it-IT" sz="2400" b="0" i="0" u="none" strike="noStrike" dirty="0" err="1">
                <a:solidFill>
                  <a:srgbClr val="0066CC"/>
                </a:solidFill>
                <a:effectLst/>
                <a:latin typeface="Google Sans"/>
              </a:rPr>
              <a:t>microprocessor-based</a:t>
            </a:r>
            <a:r>
              <a:rPr lang="it-IT" sz="2400" b="0" i="0" u="none" strike="noStrike" dirty="0">
                <a:solidFill>
                  <a:srgbClr val="0066CC"/>
                </a:solidFill>
                <a:effectLst/>
                <a:latin typeface="Google Sans"/>
              </a:rPr>
              <a:t> computer hardware system with software </a:t>
            </a:r>
            <a:r>
              <a:rPr lang="it-IT" sz="2400" b="0" i="0" u="none" strike="noStrike" dirty="0" err="1">
                <a:solidFill>
                  <a:srgbClr val="0066CC"/>
                </a:solidFill>
                <a:effectLst/>
                <a:latin typeface="Google Sans"/>
              </a:rPr>
              <a:t>that</a:t>
            </a:r>
            <a:r>
              <a:rPr lang="it-IT" sz="2400" b="0" i="0" u="none" strike="noStrike" dirty="0">
                <a:solidFill>
                  <a:srgbClr val="0066CC"/>
                </a:solidFill>
                <a:effectLst/>
                <a:latin typeface="Google Sans"/>
              </a:rPr>
              <a:t> </a:t>
            </a:r>
            <a:r>
              <a:rPr lang="it-IT" sz="2400" b="0" i="0" u="none" strike="noStrike" dirty="0" err="1">
                <a:solidFill>
                  <a:srgbClr val="0066CC"/>
                </a:solidFill>
                <a:effectLst/>
                <a:latin typeface="Google Sans"/>
              </a:rPr>
              <a:t>is</a:t>
            </a:r>
            <a:r>
              <a:rPr lang="it-IT" sz="2400" b="0" i="0" u="none" strike="noStrike" dirty="0">
                <a:solidFill>
                  <a:srgbClr val="0066CC"/>
                </a:solidFill>
                <a:effectLst/>
                <a:latin typeface="Google Sans"/>
              </a:rPr>
              <a:t> </a:t>
            </a:r>
            <a:r>
              <a:rPr lang="it-IT" sz="2400" b="0" i="0" u="none" strike="noStrike" dirty="0" err="1">
                <a:solidFill>
                  <a:srgbClr val="0066CC"/>
                </a:solidFill>
                <a:effectLst/>
                <a:latin typeface="Google Sans"/>
              </a:rPr>
              <a:t>designed</a:t>
            </a:r>
            <a:r>
              <a:rPr lang="it-IT" sz="2400" b="0" i="0" u="none" strike="noStrike" dirty="0">
                <a:solidFill>
                  <a:srgbClr val="0066CC"/>
                </a:solidFill>
                <a:effectLst/>
                <a:latin typeface="Google Sans"/>
              </a:rPr>
              <a:t> to </a:t>
            </a:r>
            <a:r>
              <a:rPr lang="it-IT" sz="2400" b="0" i="0" u="none" strike="noStrike" dirty="0" err="1">
                <a:solidFill>
                  <a:srgbClr val="0066CC"/>
                </a:solidFill>
                <a:effectLst/>
                <a:latin typeface="Google Sans"/>
              </a:rPr>
              <a:t>perform</a:t>
            </a:r>
            <a:r>
              <a:rPr lang="it-IT" sz="2400" b="0" i="0" u="none" strike="noStrike" dirty="0">
                <a:solidFill>
                  <a:srgbClr val="0066CC"/>
                </a:solidFill>
                <a:effectLst/>
                <a:latin typeface="Google Sans"/>
              </a:rPr>
              <a:t> a </a:t>
            </a:r>
            <a:r>
              <a:rPr lang="it-IT" sz="2400" b="0" i="0" u="none" strike="noStrike" dirty="0" err="1">
                <a:solidFill>
                  <a:srgbClr val="0066CC"/>
                </a:solidFill>
                <a:effectLst/>
                <a:latin typeface="Google Sans"/>
              </a:rPr>
              <a:t>dedicated</a:t>
            </a:r>
            <a:r>
              <a:rPr lang="it-IT" sz="2400" b="0" i="0" u="none" strike="noStrike" dirty="0">
                <a:solidFill>
                  <a:srgbClr val="0066CC"/>
                </a:solidFill>
                <a:effectLst/>
                <a:latin typeface="Google Sans"/>
              </a:rPr>
              <a:t> </a:t>
            </a:r>
            <a:r>
              <a:rPr lang="it-IT" sz="2400" b="0" i="0" u="none" strike="noStrike" dirty="0" err="1">
                <a:solidFill>
                  <a:srgbClr val="0066CC"/>
                </a:solidFill>
                <a:effectLst/>
                <a:latin typeface="Google Sans"/>
              </a:rPr>
              <a:t>function</a:t>
            </a:r>
            <a:r>
              <a:rPr lang="it-IT" sz="2400" b="0" i="0" u="none" strike="noStrike" dirty="0">
                <a:solidFill>
                  <a:srgbClr val="0066CC"/>
                </a:solidFill>
                <a:effectLst/>
                <a:latin typeface="Google Sans"/>
              </a:rPr>
              <a:t>, </a:t>
            </a:r>
            <a:r>
              <a:rPr lang="it-IT" sz="2400" b="0" i="0" u="none" strike="noStrike" dirty="0" err="1">
                <a:solidFill>
                  <a:srgbClr val="0066CC"/>
                </a:solidFill>
                <a:effectLst/>
                <a:latin typeface="Google Sans"/>
              </a:rPr>
              <a:t>either</a:t>
            </a:r>
            <a:r>
              <a:rPr lang="it-IT" sz="2400" b="0" i="0" u="none" strike="noStrike" dirty="0">
                <a:solidFill>
                  <a:srgbClr val="0066CC"/>
                </a:solidFill>
                <a:effectLst/>
                <a:latin typeface="Google Sans"/>
              </a:rPr>
              <a:t> </a:t>
            </a:r>
            <a:r>
              <a:rPr lang="it-IT" sz="2400" b="0" i="0" u="none" strike="noStrike" dirty="0" err="1">
                <a:solidFill>
                  <a:srgbClr val="0066CC"/>
                </a:solidFill>
                <a:effectLst/>
                <a:latin typeface="Google Sans"/>
              </a:rPr>
              <a:t>as</a:t>
            </a:r>
            <a:r>
              <a:rPr lang="it-IT" sz="2400" b="0" i="0" u="none" strike="noStrike" dirty="0">
                <a:solidFill>
                  <a:srgbClr val="0066CC"/>
                </a:solidFill>
                <a:effectLst/>
                <a:latin typeface="Google Sans"/>
              </a:rPr>
              <a:t> an </a:t>
            </a:r>
            <a:r>
              <a:rPr lang="it-IT" sz="2400" b="0" i="0" u="none" strike="noStrike" dirty="0" err="1">
                <a:solidFill>
                  <a:srgbClr val="0066CC"/>
                </a:solidFill>
                <a:effectLst/>
                <a:latin typeface="Google Sans"/>
              </a:rPr>
              <a:t>independent</a:t>
            </a:r>
            <a:r>
              <a:rPr lang="it-IT" sz="2400" b="0" i="0" u="none" strike="noStrike" dirty="0">
                <a:solidFill>
                  <a:srgbClr val="0066CC"/>
                </a:solidFill>
                <a:effectLst/>
                <a:latin typeface="Google Sans"/>
              </a:rPr>
              <a:t> system or </a:t>
            </a:r>
            <a:r>
              <a:rPr lang="it-IT" sz="2400" b="0" i="0" u="none" strike="noStrike" dirty="0" err="1">
                <a:solidFill>
                  <a:srgbClr val="0066CC"/>
                </a:solidFill>
                <a:effectLst/>
                <a:latin typeface="Google Sans"/>
              </a:rPr>
              <a:t>as</a:t>
            </a:r>
            <a:r>
              <a:rPr lang="it-IT" sz="2400" b="0" i="0" u="none" strike="noStrike" dirty="0">
                <a:solidFill>
                  <a:srgbClr val="0066CC"/>
                </a:solidFill>
                <a:effectLst/>
                <a:latin typeface="Google Sans"/>
              </a:rPr>
              <a:t> a part of a large system.</a:t>
            </a:r>
            <a:endParaRPr lang="en-US" sz="3200" kern="0" dirty="0">
              <a:solidFill>
                <a:srgbClr val="0066CC"/>
              </a:solidFill>
              <a:latin typeface="Arial" pitchFamily="34" charset="0"/>
              <a:cs typeface="Arial" pitchFamily="34" charset="0"/>
            </a:endParaRPr>
          </a:p>
        </p:txBody>
      </p:sp>
      <p:sp>
        <p:nvSpPr>
          <p:cNvPr id="5" name="Rectangle 3"/>
          <p:cNvSpPr txBox="1">
            <a:spLocks noChangeArrowheads="1"/>
          </p:cNvSpPr>
          <p:nvPr/>
        </p:nvSpPr>
        <p:spPr>
          <a:xfrm>
            <a:off x="683568" y="3933056"/>
            <a:ext cx="3744416" cy="1728192"/>
          </a:xfrm>
          <a:prstGeom prst="rect">
            <a:avLst/>
          </a:prstGeom>
        </p:spPr>
        <p:txBody>
          <a:bodyPr/>
          <a:lstStyle/>
          <a:p>
            <a:pPr>
              <a:spcBef>
                <a:spcPts val="0"/>
              </a:spcBef>
              <a:defRPr/>
            </a:pPr>
            <a:r>
              <a:rPr lang="en-US" sz="2800" kern="0" dirty="0">
                <a:latin typeface="Arial" pitchFamily="34" charset="0"/>
                <a:cs typeface="Arial" pitchFamily="34" charset="0"/>
              </a:rPr>
              <a:t>Limited resources:</a:t>
            </a:r>
          </a:p>
          <a:p>
            <a:pPr marL="1171575" indent="-273050">
              <a:spcBef>
                <a:spcPts val="0"/>
              </a:spcBef>
              <a:buFont typeface="Arial" panose="020B0604020202020204" pitchFamily="34" charset="0"/>
              <a:buChar char="•"/>
              <a:defRPr/>
            </a:pPr>
            <a:r>
              <a:rPr lang="en-US" sz="2800" kern="0" dirty="0">
                <a:latin typeface="Arial" pitchFamily="34" charset="0"/>
                <a:cs typeface="Arial" pitchFamily="34" charset="0"/>
              </a:rPr>
              <a:t>Processing</a:t>
            </a:r>
          </a:p>
          <a:p>
            <a:pPr marL="1171575" indent="-273050">
              <a:spcBef>
                <a:spcPts val="0"/>
              </a:spcBef>
              <a:buFont typeface="Arial" panose="020B0604020202020204" pitchFamily="34" charset="0"/>
              <a:buChar char="•"/>
              <a:defRPr/>
            </a:pPr>
            <a:r>
              <a:rPr lang="en-US" sz="2800" kern="0" dirty="0">
                <a:latin typeface="Arial" pitchFamily="34" charset="0"/>
                <a:cs typeface="Arial" pitchFamily="34" charset="0"/>
              </a:rPr>
              <a:t>Memory</a:t>
            </a:r>
          </a:p>
          <a:p>
            <a:pPr marL="1171575" indent="-273050">
              <a:spcBef>
                <a:spcPts val="0"/>
              </a:spcBef>
              <a:buFont typeface="Arial" panose="020B0604020202020204" pitchFamily="34" charset="0"/>
              <a:buChar char="•"/>
              <a:defRPr/>
            </a:pPr>
            <a:r>
              <a:rPr lang="en-US" sz="2800" kern="0" dirty="0">
                <a:latin typeface="Arial" pitchFamily="34" charset="0"/>
                <a:cs typeface="Arial" pitchFamily="34" charset="0"/>
              </a:rPr>
              <a:t>Peripherals</a:t>
            </a:r>
          </a:p>
        </p:txBody>
      </p:sp>
      <p:pic>
        <p:nvPicPr>
          <p:cNvPr id="13314" name="Picture 2" descr="Risultati immagini per nucleo bo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9364" y="3144564"/>
            <a:ext cx="4229100" cy="3305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77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olo 1"/>
          <p:cNvSpPr>
            <a:spLocks noGrp="1"/>
          </p:cNvSpPr>
          <p:nvPr>
            <p:ph type="title"/>
          </p:nvPr>
        </p:nvSpPr>
        <p:spPr/>
        <p:txBody>
          <a:bodyPr/>
          <a:lstStyle/>
          <a:p>
            <a:r>
              <a:rPr lang="en-US" altLang="it-IT" dirty="0"/>
              <a:t>Summary</a:t>
            </a:r>
          </a:p>
        </p:txBody>
      </p:sp>
      <p:sp>
        <p:nvSpPr>
          <p:cNvPr id="3" name="Rectangle 3"/>
          <p:cNvSpPr txBox="1">
            <a:spLocks noChangeArrowheads="1"/>
          </p:cNvSpPr>
          <p:nvPr/>
        </p:nvSpPr>
        <p:spPr>
          <a:xfrm>
            <a:off x="251520" y="1124744"/>
            <a:ext cx="8892480" cy="5400600"/>
          </a:xfrm>
          <a:prstGeom prst="rect">
            <a:avLst/>
          </a:prstGeom>
        </p:spPr>
        <p:txBody>
          <a:bodyPr/>
          <a:lstStyle/>
          <a:p>
            <a:pPr marL="342900" indent="-342900">
              <a:lnSpc>
                <a:spcPct val="150000"/>
              </a:lnSpc>
              <a:buFont typeface="Wingdings" pitchFamily="2" charset="2"/>
              <a:buChar char="§"/>
              <a:defRPr/>
            </a:pPr>
            <a:endParaRPr lang="en-US" sz="3200" kern="0" dirty="0">
              <a:solidFill>
                <a:srgbClr val="0066CC"/>
              </a:solidFill>
              <a:latin typeface="Arial" pitchFamily="34" charset="0"/>
              <a:cs typeface="Arial" pitchFamily="34" charset="0"/>
            </a:endParaRPr>
          </a:p>
        </p:txBody>
      </p:sp>
      <p:sp>
        <p:nvSpPr>
          <p:cNvPr id="5" name="Rectangle 3"/>
          <p:cNvSpPr txBox="1">
            <a:spLocks noChangeArrowheads="1"/>
          </p:cNvSpPr>
          <p:nvPr/>
        </p:nvSpPr>
        <p:spPr>
          <a:xfrm>
            <a:off x="467544" y="1196752"/>
            <a:ext cx="8676456" cy="4536504"/>
          </a:xfrm>
          <a:prstGeom prst="rect">
            <a:avLst/>
          </a:prstGeom>
        </p:spPr>
        <p:txBody>
          <a:bodyPr/>
          <a:lstStyle/>
          <a:p>
            <a:pPr marL="342900" indent="-342900">
              <a:lnSpc>
                <a:spcPct val="150000"/>
              </a:lnSpc>
              <a:buFont typeface="Wingdings" pitchFamily="2" charset="2"/>
              <a:buChar char="§"/>
              <a:defRPr/>
            </a:pPr>
            <a:r>
              <a:rPr lang="en-US" sz="3200" kern="0" dirty="0">
                <a:solidFill>
                  <a:schemeClr val="accent2">
                    <a:lumMod val="20000"/>
                    <a:lumOff val="80000"/>
                  </a:schemeClr>
                </a:solidFill>
                <a:cs typeface="Arial" pitchFamily="34" charset="0"/>
              </a:rPr>
              <a:t>ARM-Cortex cores</a:t>
            </a:r>
          </a:p>
          <a:p>
            <a:pPr marL="342900" indent="-342900">
              <a:lnSpc>
                <a:spcPct val="150000"/>
              </a:lnSpc>
              <a:buFont typeface="Wingdings" pitchFamily="2" charset="2"/>
              <a:buChar char="§"/>
              <a:defRPr/>
            </a:pPr>
            <a:r>
              <a:rPr lang="en-US" sz="3200" kern="0" dirty="0">
                <a:solidFill>
                  <a:schemeClr val="accent2">
                    <a:lumMod val="20000"/>
                    <a:lumOff val="80000"/>
                  </a:schemeClr>
                </a:solidFill>
                <a:cs typeface="Arial" pitchFamily="34" charset="0"/>
              </a:rPr>
              <a:t>Exceptions, Interrupts, and Faults</a:t>
            </a:r>
          </a:p>
          <a:p>
            <a:pPr marL="342900" indent="-342900">
              <a:lnSpc>
                <a:spcPct val="150000"/>
              </a:lnSpc>
              <a:buFont typeface="Wingdings" pitchFamily="2" charset="2"/>
              <a:buChar char="§"/>
              <a:defRPr/>
            </a:pPr>
            <a:r>
              <a:rPr lang="en-US" sz="3200" kern="0" dirty="0">
                <a:solidFill>
                  <a:schemeClr val="accent2">
                    <a:lumMod val="20000"/>
                    <a:lumOff val="80000"/>
                  </a:schemeClr>
                </a:solidFill>
                <a:cs typeface="Arial" pitchFamily="34" charset="0"/>
              </a:rPr>
              <a:t>STM32 microcontroller</a:t>
            </a:r>
          </a:p>
          <a:p>
            <a:pPr marL="342900" indent="-342900">
              <a:lnSpc>
                <a:spcPct val="150000"/>
              </a:lnSpc>
              <a:buFont typeface="Wingdings" pitchFamily="2" charset="2"/>
              <a:buChar char="§"/>
              <a:defRPr/>
            </a:pPr>
            <a:r>
              <a:rPr lang="en-US" sz="3200" kern="0" dirty="0">
                <a:solidFill>
                  <a:srgbClr val="0070C0"/>
                </a:solidFill>
                <a:cs typeface="Arial" pitchFamily="34" charset="0"/>
              </a:rPr>
              <a:t>NUCLEO board</a:t>
            </a:r>
          </a:p>
          <a:p>
            <a:pPr marL="342900" indent="-342900">
              <a:lnSpc>
                <a:spcPct val="150000"/>
              </a:lnSpc>
              <a:buFont typeface="Wingdings" pitchFamily="2" charset="2"/>
              <a:buChar char="§"/>
              <a:defRPr/>
            </a:pPr>
            <a:r>
              <a:rPr lang="en-US" sz="3200" kern="0" dirty="0">
                <a:solidFill>
                  <a:schemeClr val="accent2">
                    <a:lumMod val="20000"/>
                    <a:lumOff val="80000"/>
                  </a:schemeClr>
                </a:solidFill>
                <a:cs typeface="Arial" pitchFamily="34" charset="0"/>
              </a:rPr>
              <a:t>POLIMI expansion board</a:t>
            </a:r>
          </a:p>
          <a:p>
            <a:pPr marL="342900" indent="-342900">
              <a:lnSpc>
                <a:spcPct val="150000"/>
              </a:lnSpc>
              <a:buFont typeface="Wingdings" pitchFamily="2" charset="2"/>
              <a:buChar char="§"/>
              <a:defRPr/>
            </a:pPr>
            <a:endParaRPr lang="en-US" sz="3200" kern="0" dirty="0">
              <a:solidFill>
                <a:srgbClr val="0070C0"/>
              </a:solidFill>
              <a:cs typeface="Arial" pitchFamily="34" charset="0"/>
            </a:endParaRPr>
          </a:p>
          <a:p>
            <a:pPr marL="342900" indent="-342900">
              <a:lnSpc>
                <a:spcPct val="150000"/>
              </a:lnSpc>
              <a:buFont typeface="Wingdings" pitchFamily="2" charset="2"/>
              <a:buChar char="§"/>
              <a:defRPr/>
            </a:pPr>
            <a:endParaRPr lang="en-US" sz="3200" kern="0" dirty="0">
              <a:solidFill>
                <a:srgbClr val="0070C0"/>
              </a:solidFill>
              <a:cs typeface="Arial" pitchFamily="34" charset="0"/>
            </a:endParaRPr>
          </a:p>
        </p:txBody>
      </p:sp>
    </p:spTree>
    <p:extLst>
      <p:ext uri="{BB962C8B-B14F-4D97-AF65-F5344CB8AC3E}">
        <p14:creationId xmlns:p14="http://schemas.microsoft.com/office/powerpoint/2010/main" val="11558126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olo 1"/>
          <p:cNvSpPr>
            <a:spLocks noGrp="1"/>
          </p:cNvSpPr>
          <p:nvPr>
            <p:ph type="title"/>
          </p:nvPr>
        </p:nvSpPr>
        <p:spPr/>
        <p:txBody>
          <a:bodyPr/>
          <a:lstStyle/>
          <a:p>
            <a:r>
              <a:rPr lang="en-US" altLang="it-IT" dirty="0"/>
              <a:t>Development board</a:t>
            </a:r>
          </a:p>
        </p:txBody>
      </p:sp>
      <p:sp>
        <p:nvSpPr>
          <p:cNvPr id="3" name="Rectangle 3"/>
          <p:cNvSpPr txBox="1">
            <a:spLocks noChangeArrowheads="1"/>
          </p:cNvSpPr>
          <p:nvPr/>
        </p:nvSpPr>
        <p:spPr>
          <a:xfrm>
            <a:off x="251520" y="1124744"/>
            <a:ext cx="8892480" cy="5400600"/>
          </a:xfrm>
          <a:prstGeom prst="rect">
            <a:avLst/>
          </a:prstGeom>
        </p:spPr>
        <p:txBody>
          <a:bodyPr/>
          <a:lstStyle/>
          <a:p>
            <a:pPr marL="342900" indent="-342900">
              <a:lnSpc>
                <a:spcPct val="150000"/>
              </a:lnSpc>
              <a:buFont typeface="Wingdings" pitchFamily="2" charset="2"/>
              <a:buChar char="§"/>
              <a:defRPr/>
            </a:pPr>
            <a:endParaRPr lang="en-US" sz="3200" kern="0" dirty="0">
              <a:solidFill>
                <a:srgbClr val="0066CC"/>
              </a:solidFill>
              <a:latin typeface="Arial" pitchFamily="34" charset="0"/>
              <a:cs typeface="Arial" pitchFamily="34" charset="0"/>
            </a:endParaRPr>
          </a:p>
        </p:txBody>
      </p:sp>
      <p:sp>
        <p:nvSpPr>
          <p:cNvPr id="13" name="CasellaDiTesto 12"/>
          <p:cNvSpPr txBox="1"/>
          <p:nvPr/>
        </p:nvSpPr>
        <p:spPr bwMode="auto">
          <a:xfrm>
            <a:off x="216872" y="1124744"/>
            <a:ext cx="4615366" cy="3662541"/>
          </a:xfrm>
          <a:prstGeom prst="rect">
            <a:avLst/>
          </a:prstGeom>
          <a:noFill/>
          <a:ln w="9525">
            <a:noFill/>
            <a:miter lim="800000"/>
            <a:headEnd/>
            <a:tailEnd/>
          </a:ln>
          <a:effectLst/>
        </p:spPr>
        <p:txBody>
          <a:bodyPr wrap="none" rtlCol="0">
            <a:spAutoFit/>
          </a:bodyPr>
          <a:lstStyle/>
          <a:p>
            <a:pPr>
              <a:spcBef>
                <a:spcPts val="0"/>
              </a:spcBef>
            </a:pPr>
            <a:r>
              <a:rPr lang="en-US" dirty="0">
                <a:solidFill>
                  <a:srgbClr val="0066CC"/>
                </a:solidFill>
                <a:latin typeface="Arial" panose="020B0604020202020204" pitchFamily="34" charset="0"/>
                <a:cs typeface="Arial" panose="020B0604020202020204" pitchFamily="34" charset="0"/>
              </a:rPr>
              <a:t>NUCLEO board </a:t>
            </a:r>
          </a:p>
          <a:p>
            <a:pPr>
              <a:spcBef>
                <a:spcPts val="0"/>
              </a:spcBef>
            </a:pPr>
            <a:r>
              <a:rPr lang="en-US" dirty="0">
                <a:solidFill>
                  <a:srgbClr val="0066CC"/>
                </a:solidFill>
                <a:latin typeface="Arial" panose="020B0604020202020204" pitchFamily="34" charset="0"/>
                <a:cs typeface="Arial" panose="020B0604020202020204" pitchFamily="34" charset="0"/>
              </a:rPr>
              <a:t>by STMicroelectronics</a:t>
            </a:r>
          </a:p>
          <a:p>
            <a:pPr>
              <a:spcBef>
                <a:spcPts val="0"/>
              </a:spcBef>
            </a:pPr>
            <a:endParaRPr lang="en-US" dirty="0">
              <a:solidFill>
                <a:srgbClr val="0066CC"/>
              </a:solidFill>
              <a:latin typeface="Arial" panose="020B0604020202020204" pitchFamily="34" charset="0"/>
              <a:cs typeface="Arial" panose="020B0604020202020204" pitchFamily="34" charset="0"/>
            </a:endParaRPr>
          </a:p>
          <a:p>
            <a:pPr>
              <a:spcBef>
                <a:spcPts val="0"/>
              </a:spcBef>
            </a:pPr>
            <a:r>
              <a:rPr lang="en-US" sz="2000" dirty="0">
                <a:latin typeface="Arial" panose="020B0604020202020204" pitchFamily="34" charset="0"/>
                <a:cs typeface="Arial" panose="020B0604020202020204" pitchFamily="34" charset="0"/>
              </a:rPr>
              <a:t>for STM32F family in LQFP64 package</a:t>
            </a:r>
          </a:p>
          <a:p>
            <a:pPr>
              <a:spcBef>
                <a:spcPts val="0"/>
              </a:spcBef>
            </a:pPr>
            <a:endParaRPr lang="en-US" sz="2000" dirty="0">
              <a:latin typeface="Arial" panose="020B0604020202020204" pitchFamily="34" charset="0"/>
              <a:cs typeface="Arial" panose="020B0604020202020204" pitchFamily="34" charset="0"/>
            </a:endParaRPr>
          </a:p>
          <a:p>
            <a:pPr>
              <a:spcBef>
                <a:spcPts val="0"/>
              </a:spcBef>
            </a:pPr>
            <a:r>
              <a:rPr lang="en-US" sz="2000" dirty="0">
                <a:latin typeface="Arial" panose="020B0604020202020204" pitchFamily="34" charset="0"/>
                <a:cs typeface="Arial" panose="020B0604020202020204" pitchFamily="34" charset="0"/>
              </a:rPr>
              <a:t>Provided with libraries and examples.</a:t>
            </a:r>
          </a:p>
          <a:p>
            <a:pPr>
              <a:spcBef>
                <a:spcPts val="0"/>
              </a:spcBef>
            </a:pPr>
            <a:endParaRPr lang="en-US" sz="2000" dirty="0">
              <a:latin typeface="Arial" panose="020B0604020202020204" pitchFamily="34" charset="0"/>
              <a:cs typeface="Arial" panose="020B0604020202020204" pitchFamily="34" charset="0"/>
            </a:endParaRPr>
          </a:p>
          <a:p>
            <a:pPr>
              <a:spcBef>
                <a:spcPts val="0"/>
              </a:spcBef>
            </a:pPr>
            <a:r>
              <a:rPr lang="en-US" sz="2000" dirty="0">
                <a:latin typeface="Arial" panose="020B0604020202020204" pitchFamily="34" charset="0"/>
                <a:cs typeface="Arial" panose="020B0604020202020204" pitchFamily="34" charset="0"/>
              </a:rPr>
              <a:t>Divided in:</a:t>
            </a:r>
          </a:p>
          <a:p>
            <a:pPr marL="622300" indent="-354013">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microcontroller part</a:t>
            </a:r>
          </a:p>
          <a:p>
            <a:pPr marL="622300" indent="-354013">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removable ST-LINK </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debugger/programmer interface</a:t>
            </a:r>
          </a:p>
        </p:txBody>
      </p:sp>
      <p:pic>
        <p:nvPicPr>
          <p:cNvPr id="6" name="Immagine 5"/>
          <p:cNvPicPr/>
          <p:nvPr/>
        </p:nvPicPr>
        <p:blipFill>
          <a:blip r:embed="rId3"/>
          <a:stretch>
            <a:fillRect/>
          </a:stretch>
        </p:blipFill>
        <p:spPr>
          <a:xfrm>
            <a:off x="5014011" y="908720"/>
            <a:ext cx="4015223" cy="4816249"/>
          </a:xfrm>
          <a:prstGeom prst="rect">
            <a:avLst/>
          </a:prstGeom>
        </p:spPr>
      </p:pic>
    </p:spTree>
    <p:extLst>
      <p:ext uri="{BB962C8B-B14F-4D97-AF65-F5344CB8AC3E}">
        <p14:creationId xmlns:p14="http://schemas.microsoft.com/office/powerpoint/2010/main" val="28496362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err="1"/>
              <a:t>Nucleo</a:t>
            </a:r>
            <a:r>
              <a:rPr lang="en-US" dirty="0"/>
              <a:t> board features</a:t>
            </a:r>
          </a:p>
        </p:txBody>
      </p:sp>
      <p:sp>
        <p:nvSpPr>
          <p:cNvPr id="3" name="CasellaDiTesto 2"/>
          <p:cNvSpPr txBox="1"/>
          <p:nvPr/>
        </p:nvSpPr>
        <p:spPr bwMode="auto">
          <a:xfrm>
            <a:off x="781643" y="620688"/>
            <a:ext cx="4777526" cy="400110"/>
          </a:xfrm>
          <a:prstGeom prst="rect">
            <a:avLst/>
          </a:prstGeom>
          <a:noFill/>
          <a:ln w="9525">
            <a:noFill/>
            <a:miter lim="800000"/>
            <a:headEnd/>
            <a:tailEnd/>
          </a:ln>
          <a:effectLst/>
        </p:spPr>
        <p:txBody>
          <a:bodyPr wrap="none" rtlCol="0">
            <a:spAutoFit/>
          </a:bodyPr>
          <a:lstStyle/>
          <a:p>
            <a:pPr marL="342900" indent="-342900">
              <a:spcBef>
                <a:spcPct val="50000"/>
              </a:spcBef>
              <a:buFont typeface="Arial" panose="020B0604020202020204" pitchFamily="34" charset="0"/>
              <a:buChar char="•"/>
            </a:pPr>
            <a:r>
              <a:rPr lang="en-US" sz="2000" dirty="0">
                <a:latin typeface="Arial" pitchFamily="34" charset="0"/>
              </a:rPr>
              <a:t>connector for Arduino Uno Revision 3</a:t>
            </a:r>
          </a:p>
        </p:txBody>
      </p:sp>
      <p:sp>
        <p:nvSpPr>
          <p:cNvPr id="4" name="CasellaDiTesto 3"/>
          <p:cNvSpPr txBox="1"/>
          <p:nvPr/>
        </p:nvSpPr>
        <p:spPr bwMode="auto">
          <a:xfrm>
            <a:off x="781643" y="1085347"/>
            <a:ext cx="6670416" cy="1015663"/>
          </a:xfrm>
          <a:prstGeom prst="rect">
            <a:avLst/>
          </a:prstGeom>
          <a:noFill/>
          <a:ln w="9525">
            <a:noFill/>
            <a:miter lim="800000"/>
            <a:headEnd/>
            <a:tailEnd/>
          </a:ln>
          <a:effectLst/>
        </p:spPr>
        <p:txBody>
          <a:bodyPr wrap="none" rtlCol="0">
            <a:spAutoFit/>
          </a:bodyPr>
          <a:lstStyle/>
          <a:p>
            <a:pPr marL="342900" indent="-342900">
              <a:spcBef>
                <a:spcPct val="50000"/>
              </a:spcBef>
              <a:buFont typeface="Arial" panose="020B0604020202020204" pitchFamily="34" charset="0"/>
              <a:buChar char="•"/>
            </a:pPr>
            <a:r>
              <a:rPr lang="en-US" sz="2000" dirty="0">
                <a:latin typeface="Arial" pitchFamily="34" charset="0"/>
              </a:rPr>
              <a:t>general purpose connector (ST </a:t>
            </a:r>
            <a:r>
              <a:rPr lang="en-US" sz="2000" dirty="0" err="1">
                <a:latin typeface="Arial" pitchFamily="34" charset="0"/>
              </a:rPr>
              <a:t>morpho</a:t>
            </a:r>
            <a:r>
              <a:rPr lang="en-US" sz="2000" dirty="0">
                <a:latin typeface="Arial" pitchFamily="34" charset="0"/>
              </a:rPr>
              <a:t> extension)</a:t>
            </a:r>
            <a:br>
              <a:rPr lang="en-US" sz="2000" dirty="0">
                <a:latin typeface="Arial" pitchFamily="34" charset="0"/>
              </a:rPr>
            </a:br>
            <a:r>
              <a:rPr lang="en-US" sz="2000" dirty="0">
                <a:latin typeface="Arial" pitchFamily="34" charset="0"/>
              </a:rPr>
              <a:t>male pin headers accessible on both side of the board</a:t>
            </a:r>
            <a:br>
              <a:rPr lang="en-US" sz="2000" dirty="0">
                <a:latin typeface="Arial" pitchFamily="34" charset="0"/>
              </a:rPr>
            </a:br>
            <a:r>
              <a:rPr lang="en-US" sz="2000" dirty="0">
                <a:latin typeface="Arial" pitchFamily="34" charset="0"/>
              </a:rPr>
              <a:t>full access to STM32 I/</a:t>
            </a:r>
            <a:r>
              <a:rPr lang="en-US" sz="2000" dirty="0" err="1">
                <a:latin typeface="Arial" pitchFamily="34" charset="0"/>
              </a:rPr>
              <a:t>Os</a:t>
            </a:r>
            <a:endParaRPr lang="en-US" sz="2000" dirty="0">
              <a:latin typeface="Arial" pitchFamily="34" charset="0"/>
            </a:endParaRPr>
          </a:p>
        </p:txBody>
      </p:sp>
      <p:sp>
        <p:nvSpPr>
          <p:cNvPr id="5" name="CasellaDiTesto 4"/>
          <p:cNvSpPr txBox="1"/>
          <p:nvPr/>
        </p:nvSpPr>
        <p:spPr bwMode="auto">
          <a:xfrm>
            <a:off x="781643" y="5878666"/>
            <a:ext cx="5560048" cy="707886"/>
          </a:xfrm>
          <a:prstGeom prst="rect">
            <a:avLst/>
          </a:prstGeom>
          <a:noFill/>
          <a:ln w="9525">
            <a:noFill/>
            <a:miter lim="800000"/>
            <a:headEnd/>
            <a:tailEnd/>
          </a:ln>
          <a:effectLst/>
        </p:spPr>
        <p:txBody>
          <a:bodyPr wrap="none" rtlCol="0">
            <a:spAutoFit/>
          </a:bodyPr>
          <a:lstStyle/>
          <a:p>
            <a:pPr marL="268288" indent="-268288">
              <a:spcBef>
                <a:spcPct val="50000"/>
              </a:spcBef>
              <a:buFont typeface="Arial" panose="020B0604020202020204" pitchFamily="34" charset="0"/>
              <a:buChar char="•"/>
            </a:pPr>
            <a:r>
              <a:rPr lang="en-US" sz="2000" dirty="0">
                <a:latin typeface="Arial" pitchFamily="34" charset="0"/>
              </a:rPr>
              <a:t>3 interfaces supported by the USB </a:t>
            </a:r>
            <a:br>
              <a:rPr lang="en-US" sz="2000" dirty="0">
                <a:latin typeface="Arial" pitchFamily="34" charset="0"/>
              </a:rPr>
            </a:br>
            <a:r>
              <a:rPr lang="en-US" sz="2000" dirty="0">
                <a:latin typeface="Arial" pitchFamily="34" charset="0"/>
              </a:rPr>
              <a:t>(Virtual Com port, Mass storage, Debug port)</a:t>
            </a:r>
          </a:p>
        </p:txBody>
      </p:sp>
      <p:sp>
        <p:nvSpPr>
          <p:cNvPr id="6" name="CasellaDiTesto 5"/>
          <p:cNvSpPr txBox="1"/>
          <p:nvPr/>
        </p:nvSpPr>
        <p:spPr bwMode="auto">
          <a:xfrm>
            <a:off x="781643" y="2153022"/>
            <a:ext cx="6361229" cy="1785104"/>
          </a:xfrm>
          <a:prstGeom prst="rect">
            <a:avLst/>
          </a:prstGeom>
          <a:noFill/>
          <a:ln w="9525">
            <a:noFill/>
            <a:miter lim="800000"/>
            <a:headEnd/>
            <a:tailEnd/>
          </a:ln>
          <a:effectLst/>
        </p:spPr>
        <p:txBody>
          <a:bodyPr wrap="none" rtlCol="0">
            <a:spAutoFit/>
          </a:bodyPr>
          <a:lstStyle/>
          <a:p>
            <a:pPr marL="342900" indent="-342900">
              <a:spcBef>
                <a:spcPct val="50000"/>
              </a:spcBef>
              <a:buFont typeface="Arial" panose="020B0604020202020204" pitchFamily="34" charset="0"/>
              <a:buChar char="•"/>
            </a:pPr>
            <a:r>
              <a:rPr lang="en-US" sz="2000" dirty="0">
                <a:latin typeface="Arial" pitchFamily="34" charset="0"/>
              </a:rPr>
              <a:t>3 LEDs: </a:t>
            </a:r>
          </a:p>
          <a:p>
            <a:pPr marL="536575" indent="-268288">
              <a:spcBef>
                <a:spcPct val="50000"/>
              </a:spcBef>
              <a:buFont typeface="Arial" panose="020B0604020202020204" pitchFamily="34" charset="0"/>
              <a:buChar char="−"/>
            </a:pPr>
            <a:r>
              <a:rPr lang="en-US" sz="2000" dirty="0">
                <a:latin typeface="Arial" pitchFamily="34" charset="0"/>
              </a:rPr>
              <a:t>LD1 (COM) for USB communication (green, red)</a:t>
            </a:r>
          </a:p>
          <a:p>
            <a:pPr marL="536575" indent="-268288">
              <a:spcBef>
                <a:spcPct val="50000"/>
              </a:spcBef>
              <a:buFont typeface="Arial" panose="020B0604020202020204" pitchFamily="34" charset="0"/>
              <a:buChar char="−"/>
            </a:pPr>
            <a:r>
              <a:rPr lang="en-US" sz="2000" dirty="0">
                <a:latin typeface="Arial" pitchFamily="34" charset="0"/>
              </a:rPr>
              <a:t>LD2 available for user (connected to PA5) (green)</a:t>
            </a:r>
          </a:p>
          <a:p>
            <a:pPr marL="536575" indent="-268288">
              <a:spcBef>
                <a:spcPct val="50000"/>
              </a:spcBef>
              <a:buFont typeface="Arial" panose="020B0604020202020204" pitchFamily="34" charset="0"/>
              <a:buChar char="−"/>
            </a:pPr>
            <a:r>
              <a:rPr lang="en-US" sz="2000" dirty="0">
                <a:latin typeface="Arial" pitchFamily="34" charset="0"/>
              </a:rPr>
              <a:t>LD3 MCU powered, +5V power is available (red)</a:t>
            </a:r>
          </a:p>
        </p:txBody>
      </p:sp>
      <p:sp>
        <p:nvSpPr>
          <p:cNvPr id="7" name="CasellaDiTesto 6"/>
          <p:cNvSpPr txBox="1"/>
          <p:nvPr/>
        </p:nvSpPr>
        <p:spPr bwMode="auto">
          <a:xfrm>
            <a:off x="781643" y="4005064"/>
            <a:ext cx="4445448" cy="1323439"/>
          </a:xfrm>
          <a:prstGeom prst="rect">
            <a:avLst/>
          </a:prstGeom>
          <a:noFill/>
          <a:ln w="9525">
            <a:noFill/>
            <a:miter lim="800000"/>
            <a:headEnd/>
            <a:tailEnd/>
          </a:ln>
          <a:effectLst/>
        </p:spPr>
        <p:txBody>
          <a:bodyPr wrap="none" rtlCol="0">
            <a:spAutoFit/>
          </a:bodyPr>
          <a:lstStyle/>
          <a:p>
            <a:pPr marL="342900" indent="-342900">
              <a:spcBef>
                <a:spcPct val="50000"/>
              </a:spcBef>
              <a:buFont typeface="Arial" panose="020B0604020202020204" pitchFamily="34" charset="0"/>
              <a:buChar char="•"/>
            </a:pPr>
            <a:r>
              <a:rPr lang="en-US" sz="2000" dirty="0">
                <a:latin typeface="Arial" pitchFamily="34" charset="0"/>
              </a:rPr>
              <a:t>2 pushbuttons:</a:t>
            </a:r>
          </a:p>
          <a:p>
            <a:pPr marL="536575" indent="-268288">
              <a:spcBef>
                <a:spcPct val="50000"/>
              </a:spcBef>
              <a:buFont typeface="Arial" panose="020B0604020202020204" pitchFamily="34" charset="0"/>
              <a:buChar char="−"/>
            </a:pPr>
            <a:r>
              <a:rPr lang="en-US" sz="2000" dirty="0">
                <a:latin typeface="Arial" pitchFamily="34" charset="0"/>
              </a:rPr>
              <a:t>B1 for USER connected to PC13</a:t>
            </a:r>
          </a:p>
          <a:p>
            <a:pPr marL="536575" indent="-268288">
              <a:spcBef>
                <a:spcPct val="50000"/>
              </a:spcBef>
              <a:buFont typeface="Arial" panose="020B0604020202020204" pitchFamily="34" charset="0"/>
              <a:buChar char="−"/>
            </a:pPr>
            <a:r>
              <a:rPr lang="en-US" sz="2000" dirty="0">
                <a:latin typeface="Arial" pitchFamily="34" charset="0"/>
              </a:rPr>
              <a:t>B2 for RESET</a:t>
            </a:r>
          </a:p>
        </p:txBody>
      </p:sp>
      <p:sp>
        <p:nvSpPr>
          <p:cNvPr id="8" name="CasellaDiTesto 7"/>
          <p:cNvSpPr txBox="1"/>
          <p:nvPr/>
        </p:nvSpPr>
        <p:spPr bwMode="auto">
          <a:xfrm>
            <a:off x="781643" y="5373216"/>
            <a:ext cx="6069610" cy="400110"/>
          </a:xfrm>
          <a:prstGeom prst="rect">
            <a:avLst/>
          </a:prstGeom>
          <a:noFill/>
          <a:ln w="9525">
            <a:noFill/>
            <a:miter lim="800000"/>
            <a:headEnd/>
            <a:tailEnd/>
          </a:ln>
          <a:effectLst/>
        </p:spPr>
        <p:txBody>
          <a:bodyPr wrap="none" rtlCol="0">
            <a:spAutoFit/>
          </a:bodyPr>
          <a:lstStyle/>
          <a:p>
            <a:pPr marL="268288" indent="-268288">
              <a:spcBef>
                <a:spcPct val="50000"/>
              </a:spcBef>
              <a:buFont typeface="Arial" panose="020B0604020202020204" pitchFamily="34" charset="0"/>
              <a:buChar char="•"/>
            </a:pPr>
            <a:r>
              <a:rPr lang="en-US" sz="2000" dirty="0">
                <a:latin typeface="Arial" pitchFamily="34" charset="0"/>
              </a:rPr>
              <a:t>LSE (low-speed external) oscillator at 32.768 kHz</a:t>
            </a:r>
          </a:p>
        </p:txBody>
      </p:sp>
    </p:spTree>
    <p:extLst>
      <p:ext uri="{BB962C8B-B14F-4D97-AF65-F5344CB8AC3E}">
        <p14:creationId xmlns:p14="http://schemas.microsoft.com/office/powerpoint/2010/main" val="3257882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olo 1"/>
          <p:cNvSpPr>
            <a:spLocks noGrp="1"/>
          </p:cNvSpPr>
          <p:nvPr>
            <p:ph type="title"/>
          </p:nvPr>
        </p:nvSpPr>
        <p:spPr/>
        <p:txBody>
          <a:bodyPr/>
          <a:lstStyle/>
          <a:p>
            <a:r>
              <a:rPr lang="it-IT" altLang="it-IT" dirty="0"/>
              <a:t>Nucleo </a:t>
            </a:r>
            <a:r>
              <a:rPr lang="it-IT" altLang="it-IT" dirty="0" err="1"/>
              <a:t>board</a:t>
            </a:r>
            <a:r>
              <a:rPr lang="it-IT" altLang="it-IT" dirty="0"/>
              <a:t> layout</a:t>
            </a:r>
          </a:p>
        </p:txBody>
      </p:sp>
      <p:sp>
        <p:nvSpPr>
          <p:cNvPr id="3" name="Rectangle 3"/>
          <p:cNvSpPr txBox="1">
            <a:spLocks noChangeArrowheads="1"/>
          </p:cNvSpPr>
          <p:nvPr/>
        </p:nvSpPr>
        <p:spPr>
          <a:xfrm>
            <a:off x="251520" y="1124744"/>
            <a:ext cx="8892480" cy="5400600"/>
          </a:xfrm>
          <a:prstGeom prst="rect">
            <a:avLst/>
          </a:prstGeom>
        </p:spPr>
        <p:txBody>
          <a:bodyPr/>
          <a:lstStyle/>
          <a:p>
            <a:pPr marL="342900" indent="-342900">
              <a:lnSpc>
                <a:spcPct val="150000"/>
              </a:lnSpc>
              <a:buFont typeface="Wingdings" pitchFamily="2" charset="2"/>
              <a:buChar char="§"/>
              <a:defRPr/>
            </a:pPr>
            <a:endParaRPr lang="en-US" sz="3200" kern="0" dirty="0">
              <a:solidFill>
                <a:srgbClr val="0066CC"/>
              </a:solidFill>
              <a:latin typeface="Arial" pitchFamily="34" charset="0"/>
              <a:cs typeface="Arial" pitchFamily="34" charset="0"/>
            </a:endParaRPr>
          </a:p>
        </p:txBody>
      </p:sp>
      <p:pic>
        <p:nvPicPr>
          <p:cNvPr id="6" name="Immagine 5"/>
          <p:cNvPicPr/>
          <p:nvPr/>
        </p:nvPicPr>
        <p:blipFill>
          <a:blip r:embed="rId3"/>
          <a:stretch>
            <a:fillRect/>
          </a:stretch>
        </p:blipFill>
        <p:spPr>
          <a:xfrm>
            <a:off x="1218673" y="764704"/>
            <a:ext cx="6912768" cy="5513391"/>
          </a:xfrm>
          <a:prstGeom prst="rect">
            <a:avLst/>
          </a:prstGeom>
        </p:spPr>
      </p:pic>
    </p:spTree>
    <p:extLst>
      <p:ext uri="{BB962C8B-B14F-4D97-AF65-F5344CB8AC3E}">
        <p14:creationId xmlns:p14="http://schemas.microsoft.com/office/powerpoint/2010/main" val="13623654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olo 1"/>
          <p:cNvSpPr>
            <a:spLocks noGrp="1"/>
          </p:cNvSpPr>
          <p:nvPr>
            <p:ph type="title"/>
          </p:nvPr>
        </p:nvSpPr>
        <p:spPr/>
        <p:txBody>
          <a:bodyPr/>
          <a:lstStyle/>
          <a:p>
            <a:r>
              <a:rPr lang="en-US" altLang="it-IT" dirty="0"/>
              <a:t>Summary</a:t>
            </a:r>
          </a:p>
        </p:txBody>
      </p:sp>
      <p:sp>
        <p:nvSpPr>
          <p:cNvPr id="3" name="Rectangle 3"/>
          <p:cNvSpPr txBox="1">
            <a:spLocks noChangeArrowheads="1"/>
          </p:cNvSpPr>
          <p:nvPr/>
        </p:nvSpPr>
        <p:spPr>
          <a:xfrm>
            <a:off x="251520" y="1124744"/>
            <a:ext cx="8892480" cy="5400600"/>
          </a:xfrm>
          <a:prstGeom prst="rect">
            <a:avLst/>
          </a:prstGeom>
        </p:spPr>
        <p:txBody>
          <a:bodyPr/>
          <a:lstStyle/>
          <a:p>
            <a:pPr marL="342900" indent="-342900">
              <a:lnSpc>
                <a:spcPct val="150000"/>
              </a:lnSpc>
              <a:buFont typeface="Wingdings" pitchFamily="2" charset="2"/>
              <a:buChar char="§"/>
              <a:defRPr/>
            </a:pPr>
            <a:endParaRPr lang="en-US" sz="3200" kern="0" dirty="0">
              <a:solidFill>
                <a:srgbClr val="0066CC"/>
              </a:solidFill>
              <a:latin typeface="Arial" pitchFamily="34" charset="0"/>
              <a:cs typeface="Arial" pitchFamily="34" charset="0"/>
            </a:endParaRPr>
          </a:p>
        </p:txBody>
      </p:sp>
      <p:sp>
        <p:nvSpPr>
          <p:cNvPr id="5" name="Rectangle 3"/>
          <p:cNvSpPr txBox="1">
            <a:spLocks noChangeArrowheads="1"/>
          </p:cNvSpPr>
          <p:nvPr/>
        </p:nvSpPr>
        <p:spPr>
          <a:xfrm>
            <a:off x="467544" y="1196752"/>
            <a:ext cx="8676456" cy="4536504"/>
          </a:xfrm>
          <a:prstGeom prst="rect">
            <a:avLst/>
          </a:prstGeom>
        </p:spPr>
        <p:txBody>
          <a:bodyPr/>
          <a:lstStyle/>
          <a:p>
            <a:pPr marL="342900" indent="-342900">
              <a:lnSpc>
                <a:spcPct val="150000"/>
              </a:lnSpc>
              <a:buFont typeface="Wingdings" pitchFamily="2" charset="2"/>
              <a:buChar char="§"/>
              <a:defRPr/>
            </a:pPr>
            <a:r>
              <a:rPr lang="en-US" sz="3200" kern="0" dirty="0">
                <a:solidFill>
                  <a:schemeClr val="accent2">
                    <a:lumMod val="20000"/>
                    <a:lumOff val="80000"/>
                  </a:schemeClr>
                </a:solidFill>
                <a:cs typeface="Arial" pitchFamily="34" charset="0"/>
              </a:rPr>
              <a:t>ARM-Cortex cores</a:t>
            </a:r>
          </a:p>
          <a:p>
            <a:pPr marL="342900" indent="-342900">
              <a:lnSpc>
                <a:spcPct val="150000"/>
              </a:lnSpc>
              <a:buFont typeface="Wingdings" pitchFamily="2" charset="2"/>
              <a:buChar char="§"/>
              <a:defRPr/>
            </a:pPr>
            <a:r>
              <a:rPr lang="en-US" sz="3200" kern="0" dirty="0">
                <a:solidFill>
                  <a:schemeClr val="accent2">
                    <a:lumMod val="20000"/>
                    <a:lumOff val="80000"/>
                  </a:schemeClr>
                </a:solidFill>
                <a:cs typeface="Arial" pitchFamily="34" charset="0"/>
              </a:rPr>
              <a:t>Exceptions, Interrupts, and Faults</a:t>
            </a:r>
          </a:p>
          <a:p>
            <a:pPr marL="342900" indent="-342900">
              <a:lnSpc>
                <a:spcPct val="150000"/>
              </a:lnSpc>
              <a:buFont typeface="Wingdings" pitchFamily="2" charset="2"/>
              <a:buChar char="§"/>
              <a:defRPr/>
            </a:pPr>
            <a:r>
              <a:rPr lang="en-US" sz="3200" kern="0" dirty="0">
                <a:solidFill>
                  <a:schemeClr val="accent2">
                    <a:lumMod val="20000"/>
                    <a:lumOff val="80000"/>
                  </a:schemeClr>
                </a:solidFill>
                <a:cs typeface="Arial" pitchFamily="34" charset="0"/>
              </a:rPr>
              <a:t>STM32 microcontroller</a:t>
            </a:r>
          </a:p>
          <a:p>
            <a:pPr marL="342900" indent="-342900">
              <a:lnSpc>
                <a:spcPct val="150000"/>
              </a:lnSpc>
              <a:buFont typeface="Wingdings" pitchFamily="2" charset="2"/>
              <a:buChar char="§"/>
              <a:defRPr/>
            </a:pPr>
            <a:r>
              <a:rPr lang="en-US" sz="3200" kern="0" dirty="0">
                <a:solidFill>
                  <a:schemeClr val="accent2">
                    <a:lumMod val="20000"/>
                    <a:lumOff val="80000"/>
                  </a:schemeClr>
                </a:solidFill>
                <a:cs typeface="Arial" pitchFamily="34" charset="0"/>
              </a:rPr>
              <a:t>NUCLEO board</a:t>
            </a:r>
          </a:p>
          <a:p>
            <a:pPr marL="342900" indent="-342900">
              <a:lnSpc>
                <a:spcPct val="150000"/>
              </a:lnSpc>
              <a:buFont typeface="Wingdings" pitchFamily="2" charset="2"/>
              <a:buChar char="§"/>
              <a:defRPr/>
            </a:pPr>
            <a:r>
              <a:rPr lang="en-US" sz="3200" kern="0" dirty="0">
                <a:solidFill>
                  <a:srgbClr val="0070C0"/>
                </a:solidFill>
                <a:cs typeface="Arial" pitchFamily="34" charset="0"/>
              </a:rPr>
              <a:t>POLIMI expansion board</a:t>
            </a:r>
          </a:p>
          <a:p>
            <a:pPr marL="342900" indent="-342900">
              <a:lnSpc>
                <a:spcPct val="150000"/>
              </a:lnSpc>
              <a:buFont typeface="Wingdings" pitchFamily="2" charset="2"/>
              <a:buChar char="§"/>
              <a:defRPr/>
            </a:pPr>
            <a:endParaRPr lang="en-US" sz="3200" kern="0" dirty="0">
              <a:solidFill>
                <a:srgbClr val="0070C0"/>
              </a:solidFill>
              <a:cs typeface="Arial" pitchFamily="34" charset="0"/>
            </a:endParaRPr>
          </a:p>
          <a:p>
            <a:pPr marL="342900" indent="-342900">
              <a:lnSpc>
                <a:spcPct val="150000"/>
              </a:lnSpc>
              <a:buFont typeface="Wingdings" pitchFamily="2" charset="2"/>
              <a:buChar char="§"/>
              <a:defRPr/>
            </a:pPr>
            <a:endParaRPr lang="en-US" sz="3200" kern="0" dirty="0">
              <a:solidFill>
                <a:srgbClr val="0070C0"/>
              </a:solidFill>
              <a:cs typeface="Arial" pitchFamily="34" charset="0"/>
            </a:endParaRPr>
          </a:p>
        </p:txBody>
      </p:sp>
    </p:spTree>
    <p:extLst>
      <p:ext uri="{BB962C8B-B14F-4D97-AF65-F5344CB8AC3E}">
        <p14:creationId xmlns:p14="http://schemas.microsoft.com/office/powerpoint/2010/main" val="10481168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POLIMI expansion board</a:t>
            </a:r>
          </a:p>
        </p:txBody>
      </p:sp>
      <p:pic>
        <p:nvPicPr>
          <p:cNvPr id="3" name="Immagine 2"/>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a:off x="467544" y="980728"/>
            <a:ext cx="8197458" cy="4752528"/>
          </a:xfrm>
          <a:prstGeom prst="rect">
            <a:avLst/>
          </a:prstGeom>
        </p:spPr>
      </p:pic>
    </p:spTree>
    <p:extLst>
      <p:ext uri="{BB962C8B-B14F-4D97-AF65-F5344CB8AC3E}">
        <p14:creationId xmlns:p14="http://schemas.microsoft.com/office/powerpoint/2010/main" val="27011012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POLIMI board features</a:t>
            </a:r>
          </a:p>
        </p:txBody>
      </p:sp>
      <p:sp>
        <p:nvSpPr>
          <p:cNvPr id="3" name="Rettangolo 2"/>
          <p:cNvSpPr/>
          <p:nvPr/>
        </p:nvSpPr>
        <p:spPr>
          <a:xfrm>
            <a:off x="1043608" y="836712"/>
            <a:ext cx="7272808" cy="5504071"/>
          </a:xfrm>
          <a:prstGeom prst="rect">
            <a:avLst/>
          </a:prstGeom>
        </p:spPr>
        <p:txBody>
          <a:bodyPr wrap="square">
            <a:spAutoFit/>
          </a:bodyPr>
          <a:lstStyle/>
          <a:p>
            <a:pPr marL="342900" lvl="0" indent="-342900" algn="just">
              <a:spcBef>
                <a:spcPts val="1000"/>
              </a:spcBef>
              <a:spcAft>
                <a:spcPts val="0"/>
              </a:spcAft>
              <a:buFont typeface="Times New Roman" panose="02020603050405020304" pitchFamily="18" charset="0"/>
              <a:buChar char="•"/>
            </a:pPr>
            <a:r>
              <a:rPr lang="en-US" sz="2000" dirty="0">
                <a:latin typeface="+mn-lt"/>
                <a:ea typeface="Times New Roman" panose="02020603050405020304" pitchFamily="18" charset="0"/>
              </a:rPr>
              <a:t>standard 16x2 LCD alphanumeric module</a:t>
            </a:r>
          </a:p>
          <a:p>
            <a:pPr marL="342900" lvl="0" indent="-342900" algn="just">
              <a:spcBef>
                <a:spcPts val="1000"/>
              </a:spcBef>
              <a:spcAft>
                <a:spcPts val="0"/>
              </a:spcAft>
              <a:buFont typeface="Times New Roman" panose="02020603050405020304" pitchFamily="18" charset="0"/>
              <a:buChar char="•"/>
            </a:pPr>
            <a:r>
              <a:rPr lang="en-US" sz="2000" dirty="0">
                <a:latin typeface="+mn-lt"/>
                <a:ea typeface="Times New Roman" panose="02020603050405020304" pitchFamily="18" charset="0"/>
              </a:rPr>
              <a:t>5x7 LEDs array area, driven by two shift registers connected to the SPI interface</a:t>
            </a:r>
          </a:p>
          <a:p>
            <a:pPr marL="342900" lvl="0" indent="-342900" algn="just">
              <a:spcBef>
                <a:spcPts val="1000"/>
              </a:spcBef>
              <a:spcAft>
                <a:spcPts val="0"/>
              </a:spcAft>
              <a:buFont typeface="Times New Roman" panose="02020603050405020304" pitchFamily="18" charset="0"/>
              <a:buChar char="•"/>
            </a:pPr>
            <a:r>
              <a:rPr lang="en-US" sz="2000" dirty="0">
                <a:latin typeface="+mn-lt"/>
                <a:ea typeface="Times New Roman" panose="02020603050405020304" pitchFamily="18" charset="0"/>
              </a:rPr>
              <a:t>4x4 keypad, connected directly to the GPIOs</a:t>
            </a:r>
          </a:p>
          <a:p>
            <a:pPr marL="342900" lvl="0" indent="-342900" algn="just">
              <a:spcBef>
                <a:spcPts val="1000"/>
              </a:spcBef>
              <a:spcAft>
                <a:spcPts val="0"/>
              </a:spcAft>
              <a:buFont typeface="Times New Roman" panose="02020603050405020304" pitchFamily="18" charset="0"/>
              <a:buChar char="•"/>
            </a:pPr>
            <a:r>
              <a:rPr lang="en-US" sz="2000" dirty="0">
                <a:latin typeface="+mn-lt"/>
                <a:ea typeface="Times New Roman" panose="02020603050405020304" pitchFamily="18" charset="0"/>
              </a:rPr>
              <a:t>incremental encoder</a:t>
            </a:r>
          </a:p>
          <a:p>
            <a:pPr marL="342900" lvl="0" indent="-342900" algn="just">
              <a:spcBef>
                <a:spcPts val="1000"/>
              </a:spcBef>
              <a:spcAft>
                <a:spcPts val="0"/>
              </a:spcAft>
              <a:buFont typeface="Times New Roman" panose="02020603050405020304" pitchFamily="18" charset="0"/>
              <a:buChar char="•"/>
            </a:pPr>
            <a:r>
              <a:rPr lang="en-US" sz="2000" dirty="0">
                <a:latin typeface="+mn-lt"/>
                <a:ea typeface="Times New Roman" panose="02020603050405020304" pitchFamily="18" charset="0"/>
              </a:rPr>
              <a:t>microphone and comparator</a:t>
            </a:r>
          </a:p>
          <a:p>
            <a:pPr marL="342900" indent="-342900" algn="just">
              <a:spcBef>
                <a:spcPts val="1000"/>
              </a:spcBef>
              <a:spcAft>
                <a:spcPts val="0"/>
              </a:spcAft>
              <a:buFont typeface="Times New Roman" panose="02020603050405020304" pitchFamily="18" charset="0"/>
              <a:buChar char="•"/>
            </a:pPr>
            <a:r>
              <a:rPr lang="en-US" sz="2000" dirty="0">
                <a:ea typeface="Times New Roman" panose="02020603050405020304" pitchFamily="18" charset="0"/>
              </a:rPr>
              <a:t>amplifier and speaker, connected to PWM</a:t>
            </a:r>
          </a:p>
          <a:p>
            <a:pPr marL="342900" lvl="0" indent="-342900" algn="just">
              <a:spcBef>
                <a:spcPts val="1000"/>
              </a:spcBef>
              <a:spcAft>
                <a:spcPts val="0"/>
              </a:spcAft>
              <a:buFont typeface="Times New Roman" panose="02020603050405020304" pitchFamily="18" charset="0"/>
              <a:buChar char="•"/>
            </a:pPr>
            <a:r>
              <a:rPr lang="en-US" sz="2000" dirty="0">
                <a:ea typeface="Times New Roman" panose="02020603050405020304" pitchFamily="18" charset="0"/>
              </a:rPr>
              <a:t>RGB led, connected to three PWM-configurable outputs </a:t>
            </a:r>
            <a:endParaRPr lang="en-US" sz="2000" dirty="0">
              <a:latin typeface="+mn-lt"/>
              <a:ea typeface="Times New Roman" panose="02020603050405020304" pitchFamily="18" charset="0"/>
            </a:endParaRPr>
          </a:p>
          <a:p>
            <a:pPr marL="342900" lvl="0" indent="-342900" algn="just">
              <a:spcBef>
                <a:spcPts val="1000"/>
              </a:spcBef>
              <a:spcAft>
                <a:spcPts val="0"/>
              </a:spcAft>
              <a:buFont typeface="Times New Roman" panose="02020603050405020304" pitchFamily="18" charset="0"/>
              <a:buChar char="•"/>
            </a:pPr>
            <a:r>
              <a:rPr lang="en-US" sz="2000" dirty="0">
                <a:latin typeface="+mn-lt"/>
                <a:ea typeface="Times New Roman" panose="02020603050405020304" pitchFamily="18" charset="0"/>
              </a:rPr>
              <a:t>light sensor connected to ADC</a:t>
            </a:r>
          </a:p>
          <a:p>
            <a:pPr marL="342900" indent="-342900" algn="just">
              <a:spcBef>
                <a:spcPts val="1000"/>
              </a:spcBef>
              <a:spcAft>
                <a:spcPts val="0"/>
              </a:spcAft>
              <a:buFont typeface="Times New Roman" panose="02020603050405020304" pitchFamily="18" charset="0"/>
              <a:buChar char="•"/>
            </a:pPr>
            <a:r>
              <a:rPr lang="en-US" sz="2000" dirty="0">
                <a:ea typeface="Times New Roman" panose="02020603050405020304" pitchFamily="18" charset="0"/>
              </a:rPr>
              <a:t>potentiometer connected to ADC</a:t>
            </a:r>
            <a:endParaRPr lang="en-US" sz="2000" dirty="0">
              <a:latin typeface="+mn-lt"/>
              <a:ea typeface="Times New Roman" panose="02020603050405020304" pitchFamily="18" charset="0"/>
            </a:endParaRPr>
          </a:p>
          <a:p>
            <a:pPr marL="342900" lvl="0" indent="-342900" algn="just">
              <a:spcBef>
                <a:spcPts val="1000"/>
              </a:spcBef>
              <a:spcAft>
                <a:spcPts val="0"/>
              </a:spcAft>
              <a:buFont typeface="Times New Roman" panose="02020603050405020304" pitchFamily="18" charset="0"/>
              <a:buChar char="•"/>
            </a:pPr>
            <a:r>
              <a:rPr lang="en-US" sz="2000" dirty="0">
                <a:latin typeface="+mn-lt"/>
                <a:ea typeface="Times New Roman" panose="02020603050405020304" pitchFamily="18" charset="0"/>
              </a:rPr>
              <a:t>thermometer, which communicates through I</a:t>
            </a:r>
            <a:r>
              <a:rPr lang="en-US" sz="2000" baseline="30000" dirty="0">
                <a:latin typeface="+mn-lt"/>
                <a:ea typeface="Times New Roman" panose="02020603050405020304" pitchFamily="18" charset="0"/>
              </a:rPr>
              <a:t>2</a:t>
            </a:r>
            <a:r>
              <a:rPr lang="en-US" sz="2000" dirty="0">
                <a:latin typeface="+mn-lt"/>
                <a:ea typeface="Times New Roman" panose="02020603050405020304" pitchFamily="18" charset="0"/>
              </a:rPr>
              <a:t>C peripheral </a:t>
            </a:r>
          </a:p>
          <a:p>
            <a:pPr marL="342900" indent="-342900" algn="just">
              <a:spcBef>
                <a:spcPts val="1000"/>
              </a:spcBef>
              <a:spcAft>
                <a:spcPts val="0"/>
              </a:spcAft>
              <a:buFont typeface="Times New Roman" panose="02020603050405020304" pitchFamily="18" charset="0"/>
              <a:buChar char="•"/>
            </a:pPr>
            <a:r>
              <a:rPr lang="en-US" sz="2000" dirty="0">
                <a:latin typeface="+mn-lt"/>
                <a:ea typeface="Times New Roman" panose="02020603050405020304" pitchFamily="18" charset="0"/>
              </a:rPr>
              <a:t>accelerometer</a:t>
            </a:r>
            <a:r>
              <a:rPr lang="en-US" sz="2000" dirty="0">
                <a:ea typeface="Times New Roman" panose="02020603050405020304" pitchFamily="18" charset="0"/>
              </a:rPr>
              <a:t>, which communicates through I</a:t>
            </a:r>
            <a:r>
              <a:rPr lang="en-US" sz="2000" baseline="30000" dirty="0">
                <a:ea typeface="Times New Roman" panose="02020603050405020304" pitchFamily="18" charset="0"/>
              </a:rPr>
              <a:t>2</a:t>
            </a:r>
            <a:r>
              <a:rPr lang="en-US" sz="2000" dirty="0">
                <a:ea typeface="Times New Roman" panose="02020603050405020304" pitchFamily="18" charset="0"/>
              </a:rPr>
              <a:t>C peripheral </a:t>
            </a:r>
            <a:r>
              <a:rPr lang="en-US" sz="2000" dirty="0">
                <a:latin typeface="+mn-lt"/>
                <a:ea typeface="Times New Roman" panose="02020603050405020304" pitchFamily="18" charset="0"/>
              </a:rPr>
              <a:t> </a:t>
            </a:r>
          </a:p>
          <a:p>
            <a:pPr marL="342900" lvl="0" indent="-342900" algn="just">
              <a:spcBef>
                <a:spcPts val="1000"/>
              </a:spcBef>
              <a:spcAft>
                <a:spcPts val="0"/>
              </a:spcAft>
              <a:buFont typeface="Times New Roman" panose="02020603050405020304" pitchFamily="18" charset="0"/>
              <a:buChar char="•"/>
            </a:pPr>
            <a:r>
              <a:rPr lang="en-US" sz="2000" dirty="0">
                <a:latin typeface="+mn-lt"/>
                <a:ea typeface="Times New Roman" panose="02020603050405020304" pitchFamily="18" charset="0"/>
              </a:rPr>
              <a:t>IR led and IR receiver</a:t>
            </a:r>
          </a:p>
        </p:txBody>
      </p:sp>
    </p:spTree>
    <p:extLst>
      <p:ext uri="{BB962C8B-B14F-4D97-AF65-F5344CB8AC3E}">
        <p14:creationId xmlns:p14="http://schemas.microsoft.com/office/powerpoint/2010/main" val="28195420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POLIMI board layout</a:t>
            </a:r>
          </a:p>
        </p:txBody>
      </p:sp>
      <p:pic>
        <p:nvPicPr>
          <p:cNvPr id="3" name="Immagine 2"/>
          <p:cNvPicPr/>
          <p:nvPr/>
        </p:nvPicPr>
        <p:blipFill>
          <a:blip r:embed="rId2" cstate="print">
            <a:extLst>
              <a:ext uri="{28A0092B-C50C-407E-A947-70E740481C1C}">
                <a14:useLocalDpi xmlns:a14="http://schemas.microsoft.com/office/drawing/2010/main" val="0"/>
              </a:ext>
            </a:extLst>
          </a:blip>
          <a:stretch>
            <a:fillRect/>
          </a:stretch>
        </p:blipFill>
        <p:spPr>
          <a:xfrm>
            <a:off x="762836" y="692696"/>
            <a:ext cx="7919051" cy="5688632"/>
          </a:xfrm>
          <a:prstGeom prst="rect">
            <a:avLst/>
          </a:prstGeom>
        </p:spPr>
      </p:pic>
    </p:spTree>
    <p:extLst>
      <p:ext uri="{BB962C8B-B14F-4D97-AF65-F5344CB8AC3E}">
        <p14:creationId xmlns:p14="http://schemas.microsoft.com/office/powerpoint/2010/main" val="23717100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16x2 alphanumeric LCD</a:t>
            </a:r>
          </a:p>
        </p:txBody>
      </p:sp>
      <p:pic>
        <p:nvPicPr>
          <p:cNvPr id="3" name="Immagine 2"/>
          <p:cNvPicPr/>
          <p:nvPr/>
        </p:nvPicPr>
        <p:blipFill rotWithShape="1">
          <a:blip r:embed="rId2" cstate="print">
            <a:extLst>
              <a:ext uri="{28A0092B-C50C-407E-A947-70E740481C1C}">
                <a14:useLocalDpi xmlns:a14="http://schemas.microsoft.com/office/drawing/2010/main" val="0"/>
              </a:ext>
            </a:extLst>
          </a:blip>
          <a:srcRect l="1993" t="2127" r="3318" b="21050"/>
          <a:stretch/>
        </p:blipFill>
        <p:spPr bwMode="auto">
          <a:xfrm>
            <a:off x="251520" y="908720"/>
            <a:ext cx="8746826" cy="532859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460865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5x7 LED array</a:t>
            </a:r>
          </a:p>
        </p:txBody>
      </p:sp>
      <p:pic>
        <p:nvPicPr>
          <p:cNvPr id="3" name="Immagine 2"/>
          <p:cNvPicPr/>
          <p:nvPr/>
        </p:nvPicPr>
        <p:blipFill>
          <a:blip r:embed="rId2"/>
          <a:stretch>
            <a:fillRect/>
          </a:stretch>
        </p:blipFill>
        <p:spPr>
          <a:xfrm>
            <a:off x="2195736" y="614827"/>
            <a:ext cx="4896544" cy="4367803"/>
          </a:xfrm>
          <a:prstGeom prst="rect">
            <a:avLst/>
          </a:prstGeom>
        </p:spPr>
      </p:pic>
      <p:sp>
        <p:nvSpPr>
          <p:cNvPr id="4" name="Rettangolo 3"/>
          <p:cNvSpPr/>
          <p:nvPr/>
        </p:nvSpPr>
        <p:spPr>
          <a:xfrm>
            <a:off x="395536" y="5157192"/>
            <a:ext cx="8280920" cy="1384995"/>
          </a:xfrm>
          <a:prstGeom prst="rect">
            <a:avLst/>
          </a:prstGeom>
        </p:spPr>
        <p:txBody>
          <a:bodyPr wrap="square">
            <a:spAutoFit/>
          </a:bodyPr>
          <a:lstStyle/>
          <a:p>
            <a:r>
              <a:rPr lang="en-GB" sz="2000" dirty="0">
                <a:latin typeface="+mn-lt"/>
                <a:ea typeface="Times New Roman" panose="02020603050405020304" pitchFamily="18" charset="0"/>
              </a:rPr>
              <a:t>The array must be scanned enabling one column at a time </a:t>
            </a:r>
            <a:br>
              <a:rPr lang="en-GB" sz="2000" dirty="0">
                <a:latin typeface="+mn-lt"/>
                <a:ea typeface="Times New Roman" panose="02020603050405020304" pitchFamily="18" charset="0"/>
              </a:rPr>
            </a:br>
            <a:r>
              <a:rPr lang="en-GB" sz="2000" dirty="0">
                <a:latin typeface="+mn-lt"/>
                <a:ea typeface="Times New Roman" panose="02020603050405020304" pitchFamily="18" charset="0"/>
              </a:rPr>
              <a:t>(using 2 shift registers connected to the SPI).</a:t>
            </a:r>
          </a:p>
          <a:p>
            <a:r>
              <a:rPr lang="en-GB" sz="2000" dirty="0"/>
              <a:t>Images on human retina persist for a time long enough so that the fast blinking of LEDs is perceived as a continuous light.</a:t>
            </a:r>
            <a:endParaRPr lang="en-US" sz="2000" dirty="0">
              <a:latin typeface="+mn-lt"/>
            </a:endParaRPr>
          </a:p>
        </p:txBody>
      </p:sp>
    </p:spTree>
    <p:extLst>
      <p:ext uri="{BB962C8B-B14F-4D97-AF65-F5344CB8AC3E}">
        <p14:creationId xmlns:p14="http://schemas.microsoft.com/office/powerpoint/2010/main" val="2818744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Development platform</a:t>
            </a:r>
          </a:p>
        </p:txBody>
      </p:sp>
      <p:sp>
        <p:nvSpPr>
          <p:cNvPr id="4" name="Rectangle 3"/>
          <p:cNvSpPr txBox="1">
            <a:spLocks noChangeArrowheads="1"/>
          </p:cNvSpPr>
          <p:nvPr/>
        </p:nvSpPr>
        <p:spPr>
          <a:xfrm>
            <a:off x="251520" y="1196752"/>
            <a:ext cx="8748464" cy="4680520"/>
          </a:xfrm>
          <a:prstGeom prst="rect">
            <a:avLst/>
          </a:prstGeom>
        </p:spPr>
        <p:txBody>
          <a:bodyPr/>
          <a:lstStyle/>
          <a:p>
            <a:pPr>
              <a:spcBef>
                <a:spcPts val="0"/>
              </a:spcBef>
              <a:defRPr/>
            </a:pPr>
            <a:r>
              <a:rPr lang="en-US" sz="2800" b="1" kern="0" dirty="0">
                <a:solidFill>
                  <a:srgbClr val="0070C0"/>
                </a:solidFill>
                <a:latin typeface="Arial" pitchFamily="34" charset="0"/>
                <a:cs typeface="Arial" pitchFamily="34" charset="0"/>
              </a:rPr>
              <a:t>Platform components:</a:t>
            </a:r>
          </a:p>
          <a:p>
            <a:pPr>
              <a:spcBef>
                <a:spcPts val="0"/>
              </a:spcBef>
              <a:defRPr/>
            </a:pPr>
            <a:endParaRPr lang="en-US" sz="2800" kern="0" dirty="0">
              <a:solidFill>
                <a:srgbClr val="0070C0"/>
              </a:solidFill>
              <a:latin typeface="Arial" pitchFamily="34" charset="0"/>
              <a:cs typeface="Arial" pitchFamily="34" charset="0"/>
            </a:endParaRPr>
          </a:p>
          <a:p>
            <a:pPr marL="342900" indent="-342900">
              <a:spcBef>
                <a:spcPts val="0"/>
              </a:spcBef>
              <a:buFont typeface="Arial" panose="020B0604020202020204" pitchFamily="34" charset="0"/>
              <a:buChar char="•"/>
              <a:defRPr/>
            </a:pPr>
            <a:r>
              <a:rPr lang="en-US" sz="2800" kern="0" dirty="0">
                <a:solidFill>
                  <a:srgbClr val="0070C0"/>
                </a:solidFill>
                <a:latin typeface="Arial" pitchFamily="34" charset="0"/>
                <a:cs typeface="Arial" pitchFamily="34" charset="0"/>
              </a:rPr>
              <a:t>host machine:</a:t>
            </a:r>
          </a:p>
          <a:p>
            <a:pPr marL="723900" indent="-273050">
              <a:spcBef>
                <a:spcPts val="0"/>
              </a:spcBef>
              <a:buFont typeface="Arial" panose="020B0604020202020204" pitchFamily="34" charset="0"/>
              <a:buChar char="−"/>
              <a:defRPr/>
            </a:pPr>
            <a:r>
              <a:rPr lang="en-US" kern="0" dirty="0">
                <a:solidFill>
                  <a:srgbClr val="0070C0"/>
                </a:solidFill>
                <a:latin typeface="Arial" pitchFamily="34" charset="0"/>
                <a:cs typeface="Arial" pitchFamily="34" charset="0"/>
              </a:rPr>
              <a:t>development environment</a:t>
            </a:r>
          </a:p>
          <a:p>
            <a:pPr marL="723900" indent="-273050">
              <a:spcBef>
                <a:spcPts val="0"/>
              </a:spcBef>
              <a:buFont typeface="Arial" panose="020B0604020202020204" pitchFamily="34" charset="0"/>
              <a:buChar char="−"/>
              <a:defRPr/>
            </a:pPr>
            <a:r>
              <a:rPr lang="en-US" kern="0" dirty="0">
                <a:solidFill>
                  <a:srgbClr val="0070C0"/>
                </a:solidFill>
                <a:latin typeface="Arial" pitchFamily="34" charset="0"/>
                <a:cs typeface="Arial" pitchFamily="34" charset="0"/>
              </a:rPr>
              <a:t>compiler toolchain</a:t>
            </a:r>
          </a:p>
          <a:p>
            <a:pPr marL="723900" indent="-273050">
              <a:spcBef>
                <a:spcPts val="0"/>
              </a:spcBef>
              <a:buFont typeface="Arial" panose="020B0604020202020204" pitchFamily="34" charset="0"/>
              <a:buChar char="−"/>
              <a:defRPr/>
            </a:pPr>
            <a:r>
              <a:rPr lang="en-US" kern="0" dirty="0">
                <a:solidFill>
                  <a:srgbClr val="0070C0"/>
                </a:solidFill>
                <a:latin typeface="Arial" pitchFamily="34" charset="0"/>
                <a:cs typeface="Arial" pitchFamily="34" charset="0"/>
              </a:rPr>
              <a:t>version control</a:t>
            </a:r>
          </a:p>
          <a:p>
            <a:pPr marL="723900" indent="-273050">
              <a:spcBef>
                <a:spcPts val="0"/>
              </a:spcBef>
              <a:buFont typeface="Arial" panose="020B0604020202020204" pitchFamily="34" charset="0"/>
              <a:buChar char="−"/>
              <a:defRPr/>
            </a:pPr>
            <a:endParaRPr lang="en-US" kern="0" dirty="0">
              <a:solidFill>
                <a:srgbClr val="0070C0"/>
              </a:solidFill>
              <a:latin typeface="Arial" pitchFamily="34" charset="0"/>
              <a:cs typeface="Arial" pitchFamily="34" charset="0"/>
            </a:endParaRPr>
          </a:p>
          <a:p>
            <a:pPr>
              <a:spcBef>
                <a:spcPts val="0"/>
              </a:spcBef>
              <a:defRPr/>
            </a:pPr>
            <a:endParaRPr lang="en-US" kern="0" dirty="0">
              <a:solidFill>
                <a:srgbClr val="0070C0"/>
              </a:solidFill>
              <a:latin typeface="Arial" pitchFamily="34" charset="0"/>
              <a:cs typeface="Arial" pitchFamily="34" charset="0"/>
            </a:endParaRPr>
          </a:p>
        </p:txBody>
      </p:sp>
      <p:pic>
        <p:nvPicPr>
          <p:cNvPr id="5" name="Immagine 4"/>
          <p:cNvPicPr>
            <a:picLocks noChangeAspect="1"/>
          </p:cNvPicPr>
          <p:nvPr/>
        </p:nvPicPr>
        <p:blipFill rotWithShape="1">
          <a:blip r:embed="rId3"/>
          <a:srcRect l="58504" t="36966" r="20235" b="38704"/>
          <a:stretch/>
        </p:blipFill>
        <p:spPr>
          <a:xfrm>
            <a:off x="4932040" y="2348880"/>
            <a:ext cx="3007989" cy="1871638"/>
          </a:xfrm>
          <a:prstGeom prst="rect">
            <a:avLst/>
          </a:prstGeom>
        </p:spPr>
      </p:pic>
      <p:pic>
        <p:nvPicPr>
          <p:cNvPr id="6" name="Immagine 5"/>
          <p:cNvPicPr>
            <a:picLocks noChangeAspect="1"/>
          </p:cNvPicPr>
          <p:nvPr/>
        </p:nvPicPr>
        <p:blipFill rotWithShape="1">
          <a:blip r:embed="rId3"/>
          <a:srcRect l="67121" t="57821" r="13506" b="23063"/>
          <a:stretch/>
        </p:blipFill>
        <p:spPr>
          <a:xfrm>
            <a:off x="6147905" y="3921727"/>
            <a:ext cx="2740613" cy="1470572"/>
          </a:xfrm>
          <a:prstGeom prst="rect">
            <a:avLst/>
          </a:prstGeom>
        </p:spPr>
      </p:pic>
      <p:sp>
        <p:nvSpPr>
          <p:cNvPr id="3" name="Rettangolo 2"/>
          <p:cNvSpPr/>
          <p:nvPr/>
        </p:nvSpPr>
        <p:spPr>
          <a:xfrm>
            <a:off x="360040" y="4241514"/>
            <a:ext cx="4572000" cy="830997"/>
          </a:xfrm>
          <a:prstGeom prst="rect">
            <a:avLst/>
          </a:prstGeom>
        </p:spPr>
        <p:txBody>
          <a:bodyPr>
            <a:spAutoFit/>
          </a:bodyPr>
          <a:lstStyle/>
          <a:p>
            <a:pPr marL="450850">
              <a:spcBef>
                <a:spcPts val="0"/>
              </a:spcBef>
              <a:defRPr/>
            </a:pPr>
            <a:endParaRPr lang="en-US" kern="0" dirty="0">
              <a:solidFill>
                <a:srgbClr val="0070C0"/>
              </a:solidFill>
              <a:latin typeface="Arial" pitchFamily="34" charset="0"/>
              <a:cs typeface="Arial" pitchFamily="34" charset="0"/>
            </a:endParaRPr>
          </a:p>
          <a:p>
            <a:pPr marL="355600" indent="-355600">
              <a:spcBef>
                <a:spcPts val="0"/>
              </a:spcBef>
              <a:buFont typeface="Arial" panose="020B0604020202020204" pitchFamily="34" charset="0"/>
              <a:buChar char="•"/>
              <a:defRPr/>
            </a:pPr>
            <a:r>
              <a:rPr lang="en-US" kern="0" dirty="0">
                <a:solidFill>
                  <a:srgbClr val="0070C0"/>
                </a:solidFill>
                <a:latin typeface="Arial" pitchFamily="34" charset="0"/>
                <a:cs typeface="Arial" pitchFamily="34" charset="0"/>
              </a:rPr>
              <a:t>development kit</a:t>
            </a:r>
          </a:p>
        </p:txBody>
      </p:sp>
    </p:spTree>
    <p:extLst>
      <p:ext uri="{BB962C8B-B14F-4D97-AF65-F5344CB8AC3E}">
        <p14:creationId xmlns:p14="http://schemas.microsoft.com/office/powerpoint/2010/main" val="857723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4x4 keypad</a:t>
            </a:r>
          </a:p>
        </p:txBody>
      </p:sp>
      <p:sp>
        <p:nvSpPr>
          <p:cNvPr id="4" name="CasellaDiTesto 3"/>
          <p:cNvSpPr txBox="1"/>
          <p:nvPr/>
        </p:nvSpPr>
        <p:spPr bwMode="auto">
          <a:xfrm>
            <a:off x="539552" y="908720"/>
            <a:ext cx="8308685" cy="1323439"/>
          </a:xfrm>
          <a:prstGeom prst="rect">
            <a:avLst/>
          </a:prstGeom>
          <a:noFill/>
          <a:ln w="9525">
            <a:noFill/>
            <a:miter lim="800000"/>
            <a:headEnd/>
            <a:tailEnd/>
          </a:ln>
          <a:effectLst/>
        </p:spPr>
        <p:txBody>
          <a:bodyPr wrap="none" rtlCol="0">
            <a:spAutoFit/>
          </a:bodyPr>
          <a:lstStyle/>
          <a:p>
            <a:pPr>
              <a:spcBef>
                <a:spcPct val="50000"/>
              </a:spcBef>
            </a:pPr>
            <a:r>
              <a:rPr lang="en-US" sz="2000" dirty="0">
                <a:latin typeface="Arial" pitchFamily="34" charset="0"/>
              </a:rPr>
              <a:t>16 pushbutton:</a:t>
            </a:r>
          </a:p>
          <a:p>
            <a:pPr marL="342900" indent="-342900">
              <a:spcBef>
                <a:spcPct val="50000"/>
              </a:spcBef>
              <a:buFont typeface="Arial" panose="020B0604020202020204" pitchFamily="34" charset="0"/>
              <a:buChar char="•"/>
            </a:pPr>
            <a:r>
              <a:rPr lang="en-US" sz="2000" dirty="0">
                <a:latin typeface="Arial" pitchFamily="34" charset="0"/>
              </a:rPr>
              <a:t>lines CD0-3 are connected to STM32 outputs to enable each column</a:t>
            </a:r>
          </a:p>
          <a:p>
            <a:pPr marL="342900" indent="-342900">
              <a:spcBef>
                <a:spcPct val="50000"/>
              </a:spcBef>
              <a:buFont typeface="Arial" panose="020B0604020202020204" pitchFamily="34" charset="0"/>
              <a:buChar char="•"/>
            </a:pPr>
            <a:r>
              <a:rPr lang="en-US" sz="2000" dirty="0">
                <a:latin typeface="Arial" pitchFamily="34" charset="0"/>
              </a:rPr>
              <a:t>lines R0-3 are connected to STM32 inputs to read rows</a:t>
            </a:r>
          </a:p>
        </p:txBody>
      </p:sp>
      <p:grpSp>
        <p:nvGrpSpPr>
          <p:cNvPr id="18" name="Gruppo 17"/>
          <p:cNvGrpSpPr/>
          <p:nvPr/>
        </p:nvGrpSpPr>
        <p:grpSpPr>
          <a:xfrm>
            <a:off x="2771800" y="2996952"/>
            <a:ext cx="3031980" cy="2828596"/>
            <a:chOff x="2692148" y="3068960"/>
            <a:chExt cx="3031980" cy="2828596"/>
          </a:xfrm>
        </p:grpSpPr>
        <p:sp>
          <p:nvSpPr>
            <p:cNvPr id="5" name="Rettangolo 4"/>
            <p:cNvSpPr/>
            <p:nvPr/>
          </p:nvSpPr>
          <p:spPr bwMode="auto">
            <a:xfrm>
              <a:off x="3399982" y="3068960"/>
              <a:ext cx="2232248" cy="2232248"/>
            </a:xfrm>
            <a:prstGeom prst="rect">
              <a:avLst/>
            </a:prstGeom>
            <a:no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34" charset="0"/>
              </a:endParaRPr>
            </a:p>
          </p:txBody>
        </p:sp>
        <p:sp>
          <p:nvSpPr>
            <p:cNvPr id="6" name="CasellaDiTesto 5"/>
            <p:cNvSpPr txBox="1"/>
            <p:nvPr/>
          </p:nvSpPr>
          <p:spPr bwMode="auto">
            <a:xfrm>
              <a:off x="3584600" y="3677252"/>
              <a:ext cx="1863011" cy="1015663"/>
            </a:xfrm>
            <a:prstGeom prst="rect">
              <a:avLst/>
            </a:prstGeom>
            <a:noFill/>
            <a:ln w="9525">
              <a:noFill/>
              <a:miter lim="800000"/>
              <a:headEnd/>
              <a:tailEnd/>
            </a:ln>
            <a:effectLst/>
          </p:spPr>
          <p:txBody>
            <a:bodyPr wrap="none" rtlCol="0">
              <a:spAutoFit/>
            </a:bodyPr>
            <a:lstStyle/>
            <a:p>
              <a:pPr algn="ctr">
                <a:spcBef>
                  <a:spcPct val="50000"/>
                </a:spcBef>
              </a:pPr>
              <a:r>
                <a:rPr lang="en-US" dirty="0">
                  <a:solidFill>
                    <a:srgbClr val="0070C0"/>
                  </a:solidFill>
                  <a:latin typeface="Arial" pitchFamily="34" charset="0"/>
                </a:rPr>
                <a:t>4x4</a:t>
              </a:r>
            </a:p>
            <a:p>
              <a:pPr algn="ctr">
                <a:spcBef>
                  <a:spcPct val="50000"/>
                </a:spcBef>
              </a:pPr>
              <a:r>
                <a:rPr lang="en-US" dirty="0">
                  <a:solidFill>
                    <a:srgbClr val="0070C0"/>
                  </a:solidFill>
                  <a:latin typeface="Arial" pitchFamily="34" charset="0"/>
                </a:rPr>
                <a:t>pushbuttons</a:t>
              </a:r>
            </a:p>
          </p:txBody>
        </p:sp>
        <p:sp>
          <p:nvSpPr>
            <p:cNvPr id="7" name="CasellaDiTesto 6"/>
            <p:cNvSpPr txBox="1"/>
            <p:nvPr/>
          </p:nvSpPr>
          <p:spPr bwMode="auto">
            <a:xfrm>
              <a:off x="3308082" y="5528224"/>
              <a:ext cx="2416046" cy="369332"/>
            </a:xfrm>
            <a:prstGeom prst="rect">
              <a:avLst/>
            </a:prstGeom>
            <a:noFill/>
            <a:ln w="9525">
              <a:solidFill>
                <a:schemeClr val="tx1"/>
              </a:solidFill>
              <a:miter lim="800000"/>
              <a:headEnd/>
              <a:tailEnd/>
            </a:ln>
            <a:effectLst/>
          </p:spPr>
          <p:txBody>
            <a:bodyPr wrap="none" rtlCol="0">
              <a:spAutoFit/>
            </a:bodyPr>
            <a:lstStyle/>
            <a:p>
              <a:pPr algn="r">
                <a:spcBef>
                  <a:spcPct val="50000"/>
                </a:spcBef>
              </a:pPr>
              <a:r>
                <a:rPr lang="en-US" sz="1800" dirty="0">
                  <a:solidFill>
                    <a:srgbClr val="0070C0"/>
                  </a:solidFill>
                  <a:latin typeface="Arial" pitchFamily="34" charset="0"/>
                </a:rPr>
                <a:t>CD0  CD1  CD2  CD3</a:t>
              </a:r>
            </a:p>
          </p:txBody>
        </p:sp>
        <p:cxnSp>
          <p:nvCxnSpPr>
            <p:cNvPr id="9" name="Connettore diritto 8"/>
            <p:cNvCxnSpPr/>
            <p:nvPr/>
          </p:nvCxnSpPr>
          <p:spPr bwMode="auto">
            <a:xfrm>
              <a:off x="3584600" y="5301207"/>
              <a:ext cx="0" cy="216025"/>
            </a:xfrm>
            <a:prstGeom prst="line">
              <a:avLst/>
            </a:prstGeom>
            <a:noFill/>
            <a:ln w="9525" cap="flat" cmpd="sng" algn="ctr">
              <a:solidFill>
                <a:schemeClr val="tx1"/>
              </a:solidFill>
              <a:prstDash val="solid"/>
              <a:round/>
              <a:headEnd type="none" w="med" len="med"/>
              <a:tailEnd type="none" w="med" len="med"/>
            </a:ln>
            <a:effectLst/>
          </p:spPr>
        </p:cxnSp>
        <p:cxnSp>
          <p:nvCxnSpPr>
            <p:cNvPr id="10" name="Connettore diritto 9"/>
            <p:cNvCxnSpPr/>
            <p:nvPr/>
          </p:nvCxnSpPr>
          <p:spPr bwMode="auto">
            <a:xfrm>
              <a:off x="4195135" y="5301207"/>
              <a:ext cx="0" cy="216025"/>
            </a:xfrm>
            <a:prstGeom prst="line">
              <a:avLst/>
            </a:prstGeom>
            <a:noFill/>
            <a:ln w="9525" cap="flat" cmpd="sng" algn="ctr">
              <a:solidFill>
                <a:schemeClr val="tx1"/>
              </a:solidFill>
              <a:prstDash val="solid"/>
              <a:round/>
              <a:headEnd type="none" w="med" len="med"/>
              <a:tailEnd type="none" w="med" len="med"/>
            </a:ln>
            <a:effectLst/>
          </p:spPr>
        </p:cxnSp>
        <p:cxnSp>
          <p:nvCxnSpPr>
            <p:cNvPr id="11" name="Connettore diritto 10"/>
            <p:cNvCxnSpPr/>
            <p:nvPr/>
          </p:nvCxnSpPr>
          <p:spPr bwMode="auto">
            <a:xfrm>
              <a:off x="4805670" y="5301207"/>
              <a:ext cx="0" cy="216025"/>
            </a:xfrm>
            <a:prstGeom prst="line">
              <a:avLst/>
            </a:prstGeom>
            <a:noFill/>
            <a:ln w="9525" cap="flat" cmpd="sng" algn="ctr">
              <a:solidFill>
                <a:schemeClr val="tx1"/>
              </a:solidFill>
              <a:prstDash val="solid"/>
              <a:round/>
              <a:headEnd type="none" w="med" len="med"/>
              <a:tailEnd type="none" w="med" len="med"/>
            </a:ln>
            <a:effectLst/>
          </p:spPr>
        </p:cxnSp>
        <p:cxnSp>
          <p:nvCxnSpPr>
            <p:cNvPr id="12" name="Connettore diritto 11"/>
            <p:cNvCxnSpPr/>
            <p:nvPr/>
          </p:nvCxnSpPr>
          <p:spPr bwMode="auto">
            <a:xfrm>
              <a:off x="5416206" y="5301207"/>
              <a:ext cx="0" cy="216025"/>
            </a:xfrm>
            <a:prstGeom prst="line">
              <a:avLst/>
            </a:prstGeom>
            <a:noFill/>
            <a:ln w="9525" cap="flat" cmpd="sng" algn="ctr">
              <a:solidFill>
                <a:schemeClr val="tx1"/>
              </a:solidFill>
              <a:prstDash val="solid"/>
              <a:round/>
              <a:headEnd type="none" w="med" len="med"/>
              <a:tailEnd type="none" w="med" len="med"/>
            </a:ln>
            <a:effectLst/>
          </p:spPr>
        </p:cxnSp>
        <p:sp>
          <p:nvSpPr>
            <p:cNvPr id="13" name="CasellaDiTesto 12"/>
            <p:cNvSpPr txBox="1"/>
            <p:nvPr/>
          </p:nvSpPr>
          <p:spPr bwMode="auto">
            <a:xfrm>
              <a:off x="2692148" y="3093344"/>
              <a:ext cx="479618" cy="2169825"/>
            </a:xfrm>
            <a:prstGeom prst="rect">
              <a:avLst/>
            </a:prstGeom>
            <a:noFill/>
            <a:ln w="9525">
              <a:solidFill>
                <a:schemeClr val="tx1"/>
              </a:solidFill>
              <a:miter lim="800000"/>
              <a:headEnd/>
              <a:tailEnd/>
            </a:ln>
            <a:effectLst/>
          </p:spPr>
          <p:txBody>
            <a:bodyPr wrap="none" rtlCol="0">
              <a:spAutoFit/>
            </a:bodyPr>
            <a:lstStyle/>
            <a:p>
              <a:pPr algn="r">
                <a:lnSpc>
                  <a:spcPct val="150000"/>
                </a:lnSpc>
                <a:spcBef>
                  <a:spcPct val="50000"/>
                </a:spcBef>
              </a:pPr>
              <a:r>
                <a:rPr lang="en-US" sz="1800" dirty="0">
                  <a:solidFill>
                    <a:srgbClr val="0070C0"/>
                  </a:solidFill>
                  <a:latin typeface="Arial" pitchFamily="34" charset="0"/>
                </a:rPr>
                <a:t>R0</a:t>
              </a:r>
            </a:p>
            <a:p>
              <a:pPr algn="r">
                <a:lnSpc>
                  <a:spcPct val="150000"/>
                </a:lnSpc>
                <a:spcBef>
                  <a:spcPct val="50000"/>
                </a:spcBef>
              </a:pPr>
              <a:r>
                <a:rPr lang="en-US" sz="1800" dirty="0">
                  <a:solidFill>
                    <a:srgbClr val="0070C0"/>
                  </a:solidFill>
                  <a:latin typeface="Arial" pitchFamily="34" charset="0"/>
                </a:rPr>
                <a:t>R1</a:t>
              </a:r>
            </a:p>
            <a:p>
              <a:pPr algn="r">
                <a:lnSpc>
                  <a:spcPct val="150000"/>
                </a:lnSpc>
                <a:spcBef>
                  <a:spcPct val="50000"/>
                </a:spcBef>
              </a:pPr>
              <a:r>
                <a:rPr lang="en-US" sz="1800" dirty="0">
                  <a:solidFill>
                    <a:srgbClr val="0070C0"/>
                  </a:solidFill>
                  <a:latin typeface="Arial" pitchFamily="34" charset="0"/>
                </a:rPr>
                <a:t>R2</a:t>
              </a:r>
            </a:p>
            <a:p>
              <a:pPr algn="r">
                <a:lnSpc>
                  <a:spcPct val="150000"/>
                </a:lnSpc>
                <a:spcBef>
                  <a:spcPct val="50000"/>
                </a:spcBef>
              </a:pPr>
              <a:r>
                <a:rPr lang="en-US" sz="1800" dirty="0">
                  <a:solidFill>
                    <a:srgbClr val="0070C0"/>
                  </a:solidFill>
                  <a:latin typeface="Arial" pitchFamily="34" charset="0"/>
                </a:rPr>
                <a:t>R3</a:t>
              </a:r>
            </a:p>
          </p:txBody>
        </p:sp>
        <p:cxnSp>
          <p:nvCxnSpPr>
            <p:cNvPr id="14" name="Connettore diritto 13"/>
            <p:cNvCxnSpPr/>
            <p:nvPr/>
          </p:nvCxnSpPr>
          <p:spPr bwMode="auto">
            <a:xfrm rot="5400000">
              <a:off x="3276265" y="3236787"/>
              <a:ext cx="0" cy="216025"/>
            </a:xfrm>
            <a:prstGeom prst="line">
              <a:avLst/>
            </a:prstGeom>
            <a:noFill/>
            <a:ln w="9525" cap="flat" cmpd="sng" algn="ctr">
              <a:solidFill>
                <a:schemeClr val="tx1"/>
              </a:solidFill>
              <a:prstDash val="solid"/>
              <a:round/>
              <a:headEnd type="none" w="med" len="med"/>
              <a:tailEnd type="none" w="med" len="med"/>
            </a:ln>
            <a:effectLst/>
          </p:spPr>
        </p:cxnSp>
        <p:cxnSp>
          <p:nvCxnSpPr>
            <p:cNvPr id="15" name="Connettore diritto 14"/>
            <p:cNvCxnSpPr/>
            <p:nvPr/>
          </p:nvCxnSpPr>
          <p:spPr bwMode="auto">
            <a:xfrm rot="5400000">
              <a:off x="3276265" y="3788848"/>
              <a:ext cx="0" cy="216025"/>
            </a:xfrm>
            <a:prstGeom prst="line">
              <a:avLst/>
            </a:prstGeom>
            <a:noFill/>
            <a:ln w="9525" cap="flat" cmpd="sng" algn="ctr">
              <a:solidFill>
                <a:schemeClr val="tx1"/>
              </a:solidFill>
              <a:prstDash val="solid"/>
              <a:round/>
              <a:headEnd type="none" w="med" len="med"/>
              <a:tailEnd type="none" w="med" len="med"/>
            </a:ln>
            <a:effectLst/>
          </p:spPr>
        </p:cxnSp>
        <p:cxnSp>
          <p:nvCxnSpPr>
            <p:cNvPr id="16" name="Connettore diritto 15"/>
            <p:cNvCxnSpPr/>
            <p:nvPr/>
          </p:nvCxnSpPr>
          <p:spPr bwMode="auto">
            <a:xfrm rot="5400000">
              <a:off x="3276265" y="4340909"/>
              <a:ext cx="0" cy="216025"/>
            </a:xfrm>
            <a:prstGeom prst="line">
              <a:avLst/>
            </a:prstGeom>
            <a:noFill/>
            <a:ln w="9525" cap="flat" cmpd="sng" algn="ctr">
              <a:solidFill>
                <a:schemeClr val="tx1"/>
              </a:solidFill>
              <a:prstDash val="solid"/>
              <a:round/>
              <a:headEnd type="none" w="med" len="med"/>
              <a:tailEnd type="none" w="med" len="med"/>
            </a:ln>
            <a:effectLst/>
          </p:spPr>
        </p:cxnSp>
        <p:cxnSp>
          <p:nvCxnSpPr>
            <p:cNvPr id="17" name="Connettore diritto 16"/>
            <p:cNvCxnSpPr/>
            <p:nvPr/>
          </p:nvCxnSpPr>
          <p:spPr bwMode="auto">
            <a:xfrm rot="5400000">
              <a:off x="3276265" y="4892971"/>
              <a:ext cx="0" cy="216025"/>
            </a:xfrm>
            <a:prstGeom prst="line">
              <a:avLst/>
            </a:prstGeom>
            <a:noFill/>
            <a:ln w="9525"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5436621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Incremental encoder</a:t>
            </a:r>
          </a:p>
        </p:txBody>
      </p:sp>
      <p:pic>
        <p:nvPicPr>
          <p:cNvPr id="3" name="Immagine 2"/>
          <p:cNvPicPr/>
          <p:nvPr/>
        </p:nvPicPr>
        <p:blipFill rotWithShape="1">
          <a:blip r:embed="rId3"/>
          <a:srcRect b="5412"/>
          <a:stretch/>
        </p:blipFill>
        <p:spPr bwMode="auto">
          <a:xfrm>
            <a:off x="506528" y="3036377"/>
            <a:ext cx="4209488" cy="2192823"/>
          </a:xfrm>
          <a:prstGeom prst="rect">
            <a:avLst/>
          </a:prstGeom>
          <a:ln>
            <a:noFill/>
          </a:ln>
          <a:extLst>
            <a:ext uri="{53640926-AAD7-44D8-BBD7-CCE9431645EC}">
              <a14:shadowObscured xmlns:a14="http://schemas.microsoft.com/office/drawing/2010/main"/>
            </a:ext>
          </a:extLst>
        </p:spPr>
      </p:pic>
      <p:sp>
        <p:nvSpPr>
          <p:cNvPr id="4" name="Rettangolo 3"/>
          <p:cNvSpPr/>
          <p:nvPr/>
        </p:nvSpPr>
        <p:spPr>
          <a:xfrm>
            <a:off x="395536" y="1052736"/>
            <a:ext cx="8280920" cy="830997"/>
          </a:xfrm>
          <a:prstGeom prst="rect">
            <a:avLst/>
          </a:prstGeom>
        </p:spPr>
        <p:txBody>
          <a:bodyPr wrap="square">
            <a:spAutoFit/>
          </a:bodyPr>
          <a:lstStyle/>
          <a:p>
            <a:pPr algn="just">
              <a:spcAft>
                <a:spcPts val="0"/>
              </a:spcAft>
            </a:pPr>
            <a:r>
              <a:rPr lang="en-US" dirty="0">
                <a:latin typeface="+mn-lt"/>
                <a:ea typeface="Times New Roman" panose="02020603050405020304" pitchFamily="18" charset="0"/>
              </a:rPr>
              <a:t>Couple of switches that change their state according to the encoder axis position. </a:t>
            </a:r>
          </a:p>
        </p:txBody>
      </p:sp>
      <p:sp>
        <p:nvSpPr>
          <p:cNvPr id="5" name="Rettangolo 4"/>
          <p:cNvSpPr/>
          <p:nvPr/>
        </p:nvSpPr>
        <p:spPr>
          <a:xfrm>
            <a:off x="5436096" y="3036377"/>
            <a:ext cx="3240360" cy="1889748"/>
          </a:xfrm>
          <a:prstGeom prst="rect">
            <a:avLst/>
          </a:prstGeom>
        </p:spPr>
        <p:txBody>
          <a:bodyPr wrap="square">
            <a:spAutoFit/>
          </a:bodyPr>
          <a:lstStyle/>
          <a:p>
            <a:pPr algn="just">
              <a:spcAft>
                <a:spcPts val="0"/>
              </a:spcAft>
            </a:pPr>
            <a:r>
              <a:rPr lang="en-US" dirty="0">
                <a:solidFill>
                  <a:srgbClr val="0070C0"/>
                </a:solidFill>
                <a:latin typeface="+mn-lt"/>
                <a:ea typeface="Times New Roman" panose="02020603050405020304" pitchFamily="18" charset="0"/>
              </a:rPr>
              <a:t>Quadrature encoder</a:t>
            </a:r>
          </a:p>
          <a:p>
            <a:pPr algn="just">
              <a:spcAft>
                <a:spcPts val="0"/>
              </a:spcAft>
            </a:pPr>
            <a:endParaRPr lang="en-US" dirty="0">
              <a:solidFill>
                <a:srgbClr val="0070C0"/>
              </a:solidFill>
              <a:latin typeface="+mn-lt"/>
              <a:ea typeface="Times New Roman" panose="02020603050405020304" pitchFamily="18" charset="0"/>
            </a:endParaRPr>
          </a:p>
          <a:p>
            <a:pPr algn="just">
              <a:spcAft>
                <a:spcPts val="0"/>
              </a:spcAft>
            </a:pPr>
            <a:r>
              <a:rPr lang="en-US" sz="2000" dirty="0">
                <a:latin typeface="+mn-lt"/>
                <a:ea typeface="Times New Roman" panose="02020603050405020304" pitchFamily="18" charset="0"/>
              </a:rPr>
              <a:t>Channel A and B are connected to two STM32 input pin</a:t>
            </a:r>
          </a:p>
        </p:txBody>
      </p:sp>
    </p:spTree>
    <p:extLst>
      <p:ext uri="{BB962C8B-B14F-4D97-AF65-F5344CB8AC3E}">
        <p14:creationId xmlns:p14="http://schemas.microsoft.com/office/powerpoint/2010/main" val="3484084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a:xfrm>
            <a:off x="1108521" y="9192"/>
            <a:ext cx="7927975" cy="428625"/>
          </a:xfrm>
        </p:spPr>
        <p:txBody>
          <a:bodyPr/>
          <a:lstStyle/>
          <a:p>
            <a:r>
              <a:rPr lang="en-US" dirty="0"/>
              <a:t>Microphone, amplifier and RGB LED</a:t>
            </a:r>
          </a:p>
        </p:txBody>
      </p:sp>
      <p:sp>
        <p:nvSpPr>
          <p:cNvPr id="3" name="CasellaDiTesto 2"/>
          <p:cNvSpPr txBox="1"/>
          <p:nvPr/>
        </p:nvSpPr>
        <p:spPr bwMode="auto">
          <a:xfrm>
            <a:off x="323528" y="980728"/>
            <a:ext cx="8568952" cy="1754326"/>
          </a:xfrm>
          <a:prstGeom prst="rect">
            <a:avLst/>
          </a:prstGeom>
          <a:noFill/>
          <a:ln w="9525">
            <a:noFill/>
            <a:miter lim="800000"/>
            <a:headEnd/>
            <a:tailEnd/>
          </a:ln>
          <a:effectLst/>
        </p:spPr>
        <p:txBody>
          <a:bodyPr wrap="square" rtlCol="0">
            <a:spAutoFit/>
          </a:bodyPr>
          <a:lstStyle/>
          <a:p>
            <a:pPr>
              <a:spcBef>
                <a:spcPts val="2400"/>
              </a:spcBef>
            </a:pPr>
            <a:r>
              <a:rPr lang="en-GB" dirty="0">
                <a:solidFill>
                  <a:srgbClr val="0070C0"/>
                </a:solidFill>
              </a:rPr>
              <a:t>Microphone</a:t>
            </a:r>
            <a:r>
              <a:rPr lang="en-GB" dirty="0"/>
              <a:t> connected to a </a:t>
            </a:r>
            <a:r>
              <a:rPr lang="en-GB" dirty="0">
                <a:solidFill>
                  <a:srgbClr val="0070C0"/>
                </a:solidFill>
              </a:rPr>
              <a:t>comparator</a:t>
            </a:r>
            <a:r>
              <a:rPr lang="en-GB" dirty="0"/>
              <a:t> sends asynchronous signals to the microcontroller. </a:t>
            </a:r>
          </a:p>
          <a:p>
            <a:pPr>
              <a:spcBef>
                <a:spcPts val="2400"/>
              </a:spcBef>
            </a:pPr>
            <a:r>
              <a:rPr lang="en-GB" sz="2000" dirty="0"/>
              <a:t>This feature can be used to detect intensity peaks of a sound acquired by a microphone and to trigger an interrupt.</a:t>
            </a:r>
            <a:endParaRPr lang="en-US" sz="1200" dirty="0" err="1">
              <a:solidFill>
                <a:srgbClr val="0070C0"/>
              </a:solidFill>
              <a:latin typeface="Arial" pitchFamily="34" charset="0"/>
            </a:endParaRPr>
          </a:p>
        </p:txBody>
      </p:sp>
      <p:sp>
        <p:nvSpPr>
          <p:cNvPr id="9" name="Rectangle 4"/>
          <p:cNvSpPr>
            <a:spLocks noChangeArrowheads="1"/>
          </p:cNvSpPr>
          <p:nvPr/>
        </p:nvSpPr>
        <p:spPr bwMode="auto">
          <a:xfrm flipH="1">
            <a:off x="317088" y="3068960"/>
            <a:ext cx="8496944"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b="0" i="0" u="none" strike="noStrike" cap="none" normalizeH="0" baseline="0" dirty="0">
                <a:ln>
                  <a:noFill/>
                </a:ln>
                <a:solidFill>
                  <a:srgbClr val="0070C0"/>
                </a:solidFill>
                <a:effectLst/>
                <a:latin typeface="Arial" panose="020B0604020202020204" pitchFamily="34" charset="0"/>
                <a:ea typeface="Times New Roman" panose="02020603050405020304" pitchFamily="18" charset="0"/>
              </a:rPr>
              <a:t>Audio amplifier </a:t>
            </a:r>
            <a:r>
              <a:rPr kumimoji="0" lang="en-GB"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r>
              <a:rPr kumimoji="0" lang="en-GB" altLang="en-US" b="0" i="0" u="none" strike="noStrike" cap="none" normalizeH="0" baseline="0" dirty="0">
                <a:ln>
                  <a:noFill/>
                </a:ln>
                <a:solidFill>
                  <a:srgbClr val="0070C0"/>
                </a:solidFill>
                <a:effectLst/>
                <a:latin typeface="Arial" panose="020B0604020202020204" pitchFamily="34" charset="0"/>
                <a:ea typeface="Times New Roman" panose="02020603050405020304" pitchFamily="18" charset="0"/>
              </a:rPr>
              <a:t>speaker</a:t>
            </a:r>
            <a:r>
              <a:rPr kumimoji="0" lang="en-GB"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driven by a PWM output of the microcontroller, in order to generate modulated sounds.</a:t>
            </a:r>
          </a:p>
          <a:p>
            <a:pPr marL="0" marR="0" lvl="0" indent="0" algn="l" defTabSz="914400" rtl="0" eaLnBrk="0" fontAlgn="base" latinLnBrk="0" hangingPunct="0">
              <a:lnSpc>
                <a:spcPct val="100000"/>
              </a:lnSpc>
              <a:spcBef>
                <a:spcPct val="0"/>
              </a:spcBef>
              <a:spcAft>
                <a:spcPct val="0"/>
              </a:spcAft>
              <a:buClrTx/>
              <a:buSzTx/>
              <a:buFontTx/>
              <a:buNone/>
              <a:tabLst/>
            </a:pPr>
            <a:endParaRPr lang="en-GB" altLang="en-US" sz="2000" dirty="0">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2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The input stage of this audio amplifier implements a first order low-pass filter at about 16 kHz.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10" name="CasellaDiTesto 9"/>
          <p:cNvSpPr txBox="1"/>
          <p:nvPr/>
        </p:nvSpPr>
        <p:spPr bwMode="auto">
          <a:xfrm>
            <a:off x="323528" y="5445224"/>
            <a:ext cx="6974986" cy="461665"/>
          </a:xfrm>
          <a:prstGeom prst="rect">
            <a:avLst/>
          </a:prstGeom>
          <a:noFill/>
          <a:ln w="9525">
            <a:noFill/>
            <a:miter lim="800000"/>
            <a:headEnd/>
            <a:tailEnd/>
          </a:ln>
          <a:effectLst/>
        </p:spPr>
        <p:txBody>
          <a:bodyPr wrap="none" rtlCol="0">
            <a:spAutoFit/>
          </a:bodyPr>
          <a:lstStyle/>
          <a:p>
            <a:pPr>
              <a:spcBef>
                <a:spcPct val="50000"/>
              </a:spcBef>
            </a:pPr>
            <a:r>
              <a:rPr lang="en-US" dirty="0">
                <a:solidFill>
                  <a:srgbClr val="0070C0"/>
                </a:solidFill>
                <a:latin typeface="Arial" pitchFamily="34" charset="0"/>
              </a:rPr>
              <a:t>RGB LED </a:t>
            </a:r>
            <a:r>
              <a:rPr lang="en-US" dirty="0">
                <a:latin typeface="Arial" pitchFamily="34" charset="0"/>
              </a:rPr>
              <a:t>connected to 3 PWM to select the color</a:t>
            </a:r>
          </a:p>
        </p:txBody>
      </p:sp>
    </p:spTree>
    <p:extLst>
      <p:ext uri="{BB962C8B-B14F-4D97-AF65-F5344CB8AC3E}">
        <p14:creationId xmlns:p14="http://schemas.microsoft.com/office/powerpoint/2010/main" val="706121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err="1"/>
              <a:t>Photoresistor</a:t>
            </a:r>
            <a:r>
              <a:rPr lang="en-GB" dirty="0"/>
              <a:t> and Potentiometer </a:t>
            </a:r>
            <a:endParaRPr lang="en-US" dirty="0"/>
          </a:p>
        </p:txBody>
      </p:sp>
      <p:sp>
        <p:nvSpPr>
          <p:cNvPr id="4" name="Rettangolo 3"/>
          <p:cNvSpPr/>
          <p:nvPr/>
        </p:nvSpPr>
        <p:spPr>
          <a:xfrm>
            <a:off x="539552" y="1052736"/>
            <a:ext cx="6966520" cy="1138773"/>
          </a:xfrm>
          <a:prstGeom prst="rect">
            <a:avLst/>
          </a:prstGeom>
        </p:spPr>
        <p:txBody>
          <a:bodyPr wrap="square">
            <a:spAutoFit/>
          </a:bodyPr>
          <a:lstStyle/>
          <a:p>
            <a:r>
              <a:rPr lang="en-US" dirty="0">
                <a:solidFill>
                  <a:srgbClr val="0070C0"/>
                </a:solidFill>
              </a:rPr>
              <a:t>LDR</a:t>
            </a:r>
            <a:r>
              <a:rPr lang="en-US" dirty="0"/>
              <a:t> (Light Dependent Resistor) photoresistor</a:t>
            </a:r>
          </a:p>
          <a:p>
            <a:r>
              <a:rPr lang="en-US" sz="2000" dirty="0"/>
              <a:t>Changes the voltage value of a voltage divider by varying the quantity of light reaching the sensor</a:t>
            </a:r>
          </a:p>
        </p:txBody>
      </p:sp>
      <p:sp>
        <p:nvSpPr>
          <p:cNvPr id="5" name="Rettangolo 4"/>
          <p:cNvSpPr/>
          <p:nvPr/>
        </p:nvSpPr>
        <p:spPr>
          <a:xfrm>
            <a:off x="536904" y="3174067"/>
            <a:ext cx="8550696" cy="830997"/>
          </a:xfrm>
          <a:prstGeom prst="rect">
            <a:avLst/>
          </a:prstGeom>
        </p:spPr>
        <p:txBody>
          <a:bodyPr wrap="square">
            <a:spAutoFit/>
          </a:bodyPr>
          <a:lstStyle/>
          <a:p>
            <a:r>
              <a:rPr lang="en-US" dirty="0">
                <a:solidFill>
                  <a:srgbClr val="0070C0"/>
                </a:solidFill>
              </a:rPr>
              <a:t>Potentiometer</a:t>
            </a:r>
            <a:r>
              <a:rPr lang="en-US" dirty="0"/>
              <a:t> connected as a voltage divider </a:t>
            </a:r>
          </a:p>
          <a:p>
            <a:r>
              <a:rPr lang="en-US" sz="2000" dirty="0">
                <a:sym typeface="Wingdings" panose="05000000000000000000" pitchFamily="2" charset="2"/>
              </a:rPr>
              <a:t> </a:t>
            </a:r>
            <a:r>
              <a:rPr lang="en-US" sz="2000" dirty="0"/>
              <a:t>voltage proportional to the rotation angle of the potentiometer axis.</a:t>
            </a:r>
          </a:p>
        </p:txBody>
      </p:sp>
      <p:sp>
        <p:nvSpPr>
          <p:cNvPr id="6" name="CasellaDiTesto 5"/>
          <p:cNvSpPr txBox="1"/>
          <p:nvPr/>
        </p:nvSpPr>
        <p:spPr bwMode="auto">
          <a:xfrm>
            <a:off x="1619672" y="5157192"/>
            <a:ext cx="5508880" cy="461665"/>
          </a:xfrm>
          <a:prstGeom prst="rect">
            <a:avLst/>
          </a:prstGeom>
          <a:noFill/>
          <a:ln w="9525">
            <a:noFill/>
            <a:miter lim="800000"/>
            <a:headEnd/>
            <a:tailEnd/>
          </a:ln>
          <a:effectLst/>
        </p:spPr>
        <p:txBody>
          <a:bodyPr wrap="none" rtlCol="0">
            <a:spAutoFit/>
          </a:bodyPr>
          <a:lstStyle/>
          <a:p>
            <a:pPr algn="r">
              <a:spcBef>
                <a:spcPct val="50000"/>
              </a:spcBef>
            </a:pPr>
            <a:r>
              <a:rPr lang="en-US" dirty="0">
                <a:latin typeface="Arial" pitchFamily="34" charset="0"/>
              </a:rPr>
              <a:t>Both are connected to an ADC channel</a:t>
            </a:r>
          </a:p>
        </p:txBody>
      </p:sp>
    </p:spTree>
    <p:extLst>
      <p:ext uri="{BB962C8B-B14F-4D97-AF65-F5344CB8AC3E}">
        <p14:creationId xmlns:p14="http://schemas.microsoft.com/office/powerpoint/2010/main" val="1700530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Thermometer LM75</a:t>
            </a:r>
          </a:p>
        </p:txBody>
      </p:sp>
      <p:grpSp>
        <p:nvGrpSpPr>
          <p:cNvPr id="3" name="Gruppo 2"/>
          <p:cNvGrpSpPr/>
          <p:nvPr/>
        </p:nvGrpSpPr>
        <p:grpSpPr>
          <a:xfrm>
            <a:off x="84687" y="1018375"/>
            <a:ext cx="7597545" cy="4786889"/>
            <a:chOff x="971600" y="1222216"/>
            <a:chExt cx="7274017" cy="4583048"/>
          </a:xfrm>
        </p:grpSpPr>
        <p:pic>
          <p:nvPicPr>
            <p:cNvPr id="4" name="Immagine 3"/>
            <p:cNvPicPr>
              <a:picLocks noChangeAspect="1"/>
            </p:cNvPicPr>
            <p:nvPr/>
          </p:nvPicPr>
          <p:blipFill>
            <a:blip r:embed="rId2">
              <a:clrChange>
                <a:clrFrom>
                  <a:srgbClr val="FFFFFF"/>
                </a:clrFrom>
                <a:clrTo>
                  <a:srgbClr val="FFFFFF">
                    <a:alpha val="0"/>
                  </a:srgbClr>
                </a:clrTo>
              </a:clrChange>
            </a:blip>
            <a:stretch>
              <a:fillRect/>
            </a:stretch>
          </p:blipFill>
          <p:spPr>
            <a:xfrm>
              <a:off x="971600" y="1222216"/>
              <a:ext cx="7274017" cy="4583048"/>
            </a:xfrm>
            <a:prstGeom prst="rect">
              <a:avLst/>
            </a:prstGeom>
          </p:spPr>
        </p:pic>
        <p:sp>
          <p:nvSpPr>
            <p:cNvPr id="5" name="Ovale 4"/>
            <p:cNvSpPr/>
            <p:nvPr/>
          </p:nvSpPr>
          <p:spPr bwMode="auto">
            <a:xfrm>
              <a:off x="1403648" y="2590368"/>
              <a:ext cx="1331640" cy="648072"/>
            </a:xfrm>
            <a:prstGeom prst="ellipse">
              <a:avLst/>
            </a:prstGeom>
            <a:noFill/>
            <a:ln w="38100" cap="flat" cmpd="sng" algn="ctr">
              <a:solidFill>
                <a:srgbClr val="C0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34" charset="0"/>
              </a:endParaRPr>
            </a:p>
          </p:txBody>
        </p:sp>
      </p:grpSp>
      <p:sp>
        <p:nvSpPr>
          <p:cNvPr id="6" name="CasellaDiTesto 5"/>
          <p:cNvSpPr txBox="1"/>
          <p:nvPr/>
        </p:nvSpPr>
        <p:spPr bwMode="auto">
          <a:xfrm>
            <a:off x="7120054" y="2055238"/>
            <a:ext cx="1988449" cy="646331"/>
          </a:xfrm>
          <a:prstGeom prst="rect">
            <a:avLst/>
          </a:prstGeom>
          <a:noFill/>
          <a:ln w="9525">
            <a:noFill/>
            <a:miter lim="800000"/>
            <a:headEnd/>
            <a:tailEnd/>
          </a:ln>
          <a:effectLst/>
        </p:spPr>
        <p:txBody>
          <a:bodyPr wrap="square" rtlCol="0">
            <a:spAutoFit/>
          </a:bodyPr>
          <a:lstStyle/>
          <a:p>
            <a:pPr algn="ctr">
              <a:spcBef>
                <a:spcPct val="50000"/>
              </a:spcBef>
            </a:pPr>
            <a:r>
              <a:rPr lang="en-US" sz="1800" dirty="0">
                <a:solidFill>
                  <a:srgbClr val="FF0000"/>
                </a:solidFill>
                <a:latin typeface="Arial" pitchFamily="34" charset="0"/>
              </a:rPr>
              <a:t>Over-temperature shutdown</a:t>
            </a:r>
          </a:p>
        </p:txBody>
      </p:sp>
      <p:sp>
        <p:nvSpPr>
          <p:cNvPr id="7" name="CasellaDiTesto 6"/>
          <p:cNvSpPr txBox="1"/>
          <p:nvPr/>
        </p:nvSpPr>
        <p:spPr bwMode="auto">
          <a:xfrm>
            <a:off x="7120055" y="3050293"/>
            <a:ext cx="1988449" cy="646331"/>
          </a:xfrm>
          <a:prstGeom prst="rect">
            <a:avLst/>
          </a:prstGeom>
          <a:noFill/>
          <a:ln w="9525">
            <a:noFill/>
            <a:miter lim="800000"/>
            <a:headEnd/>
            <a:tailEnd/>
          </a:ln>
          <a:effectLst/>
        </p:spPr>
        <p:txBody>
          <a:bodyPr wrap="square" rtlCol="0">
            <a:spAutoFit/>
          </a:bodyPr>
          <a:lstStyle/>
          <a:p>
            <a:pPr algn="ctr">
              <a:spcBef>
                <a:spcPct val="50000"/>
              </a:spcBef>
            </a:pPr>
            <a:r>
              <a:rPr lang="en-US" sz="1800" dirty="0">
                <a:solidFill>
                  <a:srgbClr val="FF0000"/>
                </a:solidFill>
                <a:latin typeface="Arial" pitchFamily="34" charset="0"/>
              </a:rPr>
              <a:t>Hysteresis temperature</a:t>
            </a:r>
          </a:p>
        </p:txBody>
      </p:sp>
      <p:cxnSp>
        <p:nvCxnSpPr>
          <p:cNvPr id="8" name="Connettore 2 7"/>
          <p:cNvCxnSpPr/>
          <p:nvPr/>
        </p:nvCxnSpPr>
        <p:spPr bwMode="auto">
          <a:xfrm flipV="1">
            <a:off x="6708206" y="2590368"/>
            <a:ext cx="684785" cy="707348"/>
          </a:xfrm>
          <a:prstGeom prst="straightConnector1">
            <a:avLst/>
          </a:prstGeom>
          <a:noFill/>
          <a:ln w="28575" cap="flat" cmpd="sng" algn="ctr">
            <a:solidFill>
              <a:srgbClr val="C00000"/>
            </a:solidFill>
            <a:prstDash val="solid"/>
            <a:round/>
            <a:headEnd type="none" w="med" len="med"/>
            <a:tailEnd type="triangle"/>
          </a:ln>
          <a:effectLst/>
        </p:spPr>
      </p:cxnSp>
      <p:cxnSp>
        <p:nvCxnSpPr>
          <p:cNvPr id="9" name="Connettore 2 8"/>
          <p:cNvCxnSpPr/>
          <p:nvPr/>
        </p:nvCxnSpPr>
        <p:spPr bwMode="auto">
          <a:xfrm flipV="1">
            <a:off x="6767097" y="3495160"/>
            <a:ext cx="625894" cy="448887"/>
          </a:xfrm>
          <a:prstGeom prst="straightConnector1">
            <a:avLst/>
          </a:prstGeom>
          <a:noFill/>
          <a:ln w="28575" cap="flat" cmpd="sng" algn="ctr">
            <a:solidFill>
              <a:srgbClr val="C00000"/>
            </a:solidFill>
            <a:prstDash val="solid"/>
            <a:round/>
            <a:headEnd type="none" w="med" len="med"/>
            <a:tailEnd type="triangle"/>
          </a:ln>
          <a:effectLst/>
        </p:spPr>
      </p:cxnSp>
      <p:sp>
        <p:nvSpPr>
          <p:cNvPr id="10" name="CasellaDiTesto 9"/>
          <p:cNvSpPr txBox="1"/>
          <p:nvPr/>
        </p:nvSpPr>
        <p:spPr bwMode="auto">
          <a:xfrm>
            <a:off x="2424439" y="5877272"/>
            <a:ext cx="1988449" cy="369332"/>
          </a:xfrm>
          <a:prstGeom prst="rect">
            <a:avLst/>
          </a:prstGeom>
          <a:noFill/>
          <a:ln w="9525">
            <a:noFill/>
            <a:miter lim="800000"/>
            <a:headEnd/>
            <a:tailEnd/>
          </a:ln>
          <a:effectLst/>
        </p:spPr>
        <p:txBody>
          <a:bodyPr wrap="square" rtlCol="0">
            <a:spAutoFit/>
          </a:bodyPr>
          <a:lstStyle/>
          <a:p>
            <a:pPr algn="ctr">
              <a:spcBef>
                <a:spcPct val="50000"/>
              </a:spcBef>
            </a:pPr>
            <a:r>
              <a:rPr lang="en-US" sz="1800" dirty="0">
                <a:solidFill>
                  <a:srgbClr val="FF0000"/>
                </a:solidFill>
                <a:latin typeface="Arial" pitchFamily="34" charset="0"/>
              </a:rPr>
              <a:t>I</a:t>
            </a:r>
            <a:r>
              <a:rPr lang="en-US" sz="1800" baseline="30000" dirty="0">
                <a:solidFill>
                  <a:srgbClr val="FF0000"/>
                </a:solidFill>
                <a:latin typeface="Arial" pitchFamily="34" charset="0"/>
              </a:rPr>
              <a:t>2</a:t>
            </a:r>
            <a:r>
              <a:rPr lang="en-US" sz="1800" dirty="0">
                <a:solidFill>
                  <a:srgbClr val="FF0000"/>
                </a:solidFill>
                <a:latin typeface="Arial" pitchFamily="34" charset="0"/>
              </a:rPr>
              <a:t>C interface</a:t>
            </a:r>
          </a:p>
        </p:txBody>
      </p:sp>
    </p:spTree>
    <p:extLst>
      <p:ext uri="{BB962C8B-B14F-4D97-AF65-F5344CB8AC3E}">
        <p14:creationId xmlns:p14="http://schemas.microsoft.com/office/powerpoint/2010/main" val="2472342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Accelerometer LIS2DE</a:t>
            </a:r>
          </a:p>
        </p:txBody>
      </p:sp>
      <p:pic>
        <p:nvPicPr>
          <p:cNvPr id="3" name="Immagine 2"/>
          <p:cNvPicPr/>
          <p:nvPr/>
        </p:nvPicPr>
        <p:blipFill rotWithShape="1">
          <a:blip r:embed="rId2"/>
          <a:srcRect l="6236" t="2008" r="8387" b="38945"/>
          <a:stretch/>
        </p:blipFill>
        <p:spPr bwMode="auto">
          <a:xfrm>
            <a:off x="395536" y="1556792"/>
            <a:ext cx="8491194" cy="2880320"/>
          </a:xfrm>
          <a:prstGeom prst="rect">
            <a:avLst/>
          </a:prstGeom>
          <a:ln>
            <a:noFill/>
          </a:ln>
          <a:extLst>
            <a:ext uri="{53640926-AAD7-44D8-BBD7-CCE9431645EC}">
              <a14:shadowObscured xmlns:a14="http://schemas.microsoft.com/office/drawing/2010/main"/>
            </a:ext>
          </a:extLst>
        </p:spPr>
      </p:pic>
      <p:sp>
        <p:nvSpPr>
          <p:cNvPr id="4" name="CasellaDiTesto 3"/>
          <p:cNvSpPr txBox="1"/>
          <p:nvPr/>
        </p:nvSpPr>
        <p:spPr bwMode="auto">
          <a:xfrm>
            <a:off x="932425" y="5334446"/>
            <a:ext cx="7417416" cy="461665"/>
          </a:xfrm>
          <a:prstGeom prst="rect">
            <a:avLst/>
          </a:prstGeom>
          <a:noFill/>
          <a:ln w="9525">
            <a:noFill/>
            <a:miter lim="800000"/>
            <a:headEnd/>
            <a:tailEnd/>
          </a:ln>
          <a:effectLst/>
        </p:spPr>
        <p:txBody>
          <a:bodyPr wrap="none" rtlCol="0">
            <a:spAutoFit/>
          </a:bodyPr>
          <a:lstStyle/>
          <a:p>
            <a:pPr algn="r">
              <a:spcBef>
                <a:spcPct val="50000"/>
              </a:spcBef>
            </a:pPr>
            <a:r>
              <a:rPr lang="en-US" dirty="0">
                <a:latin typeface="Arial" pitchFamily="34" charset="0"/>
              </a:rPr>
              <a:t>In the POLIMI expansion board only I</a:t>
            </a:r>
            <a:r>
              <a:rPr lang="en-US" baseline="30000" dirty="0">
                <a:latin typeface="Arial" pitchFamily="34" charset="0"/>
              </a:rPr>
              <a:t>2</a:t>
            </a:r>
            <a:r>
              <a:rPr lang="en-US" dirty="0">
                <a:latin typeface="Arial" pitchFamily="34" charset="0"/>
              </a:rPr>
              <a:t>C is connected</a:t>
            </a:r>
          </a:p>
        </p:txBody>
      </p:sp>
    </p:spTree>
    <p:extLst>
      <p:ext uri="{BB962C8B-B14F-4D97-AF65-F5344CB8AC3E}">
        <p14:creationId xmlns:p14="http://schemas.microsoft.com/office/powerpoint/2010/main" val="9524300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IR transmitter and IR receiver</a:t>
            </a:r>
          </a:p>
        </p:txBody>
      </p:sp>
      <p:sp>
        <p:nvSpPr>
          <p:cNvPr id="3" name="Rettangolo 2"/>
          <p:cNvSpPr/>
          <p:nvPr/>
        </p:nvSpPr>
        <p:spPr>
          <a:xfrm>
            <a:off x="540336" y="1124744"/>
            <a:ext cx="6480720" cy="1138773"/>
          </a:xfrm>
          <a:prstGeom prst="rect">
            <a:avLst/>
          </a:prstGeom>
        </p:spPr>
        <p:txBody>
          <a:bodyPr wrap="square">
            <a:spAutoFit/>
          </a:bodyPr>
          <a:lstStyle/>
          <a:p>
            <a:r>
              <a:rPr lang="en-US" dirty="0">
                <a:solidFill>
                  <a:srgbClr val="0070C0"/>
                </a:solidFill>
              </a:rPr>
              <a:t>Infrared (IR) LED </a:t>
            </a:r>
            <a:r>
              <a:rPr lang="en-US" dirty="0"/>
              <a:t>(peak emission = 950 nm)</a:t>
            </a:r>
          </a:p>
          <a:p>
            <a:r>
              <a:rPr lang="en-US" sz="2000" dirty="0"/>
              <a:t>driven by a STM32 output (timer output or PWM output)</a:t>
            </a:r>
            <a:br>
              <a:rPr lang="en-US" sz="2000" dirty="0"/>
            </a:br>
            <a:r>
              <a:rPr lang="en-US" sz="2000" dirty="0"/>
              <a:t>Light modulated  at 38 kHz.</a:t>
            </a:r>
          </a:p>
        </p:txBody>
      </p:sp>
      <p:sp>
        <p:nvSpPr>
          <p:cNvPr id="4" name="Rettangolo 3"/>
          <p:cNvSpPr/>
          <p:nvPr/>
        </p:nvSpPr>
        <p:spPr>
          <a:xfrm>
            <a:off x="539552" y="2636912"/>
            <a:ext cx="8550696" cy="1508105"/>
          </a:xfrm>
          <a:prstGeom prst="rect">
            <a:avLst/>
          </a:prstGeom>
        </p:spPr>
        <p:txBody>
          <a:bodyPr wrap="square">
            <a:spAutoFit/>
          </a:bodyPr>
          <a:lstStyle/>
          <a:p>
            <a:r>
              <a:rPr lang="en-US" dirty="0">
                <a:solidFill>
                  <a:srgbClr val="0070C0"/>
                </a:solidFill>
              </a:rPr>
              <a:t>IR Receiver </a:t>
            </a:r>
            <a:r>
              <a:rPr lang="en-US" dirty="0"/>
              <a:t>(TSOP58238) based on a PIN diode </a:t>
            </a:r>
          </a:p>
          <a:p>
            <a:r>
              <a:rPr lang="en-US" sz="2000" dirty="0"/>
              <a:t>The output of the IR receiver module is connected to  a STM32 input.</a:t>
            </a:r>
          </a:p>
          <a:p>
            <a:r>
              <a:rPr lang="en-US" sz="2000" dirty="0"/>
              <a:t>The output is normally high and goes low when an infrared (at 950nm wavelength) signal modulated at 38 kHz is detected.</a:t>
            </a:r>
          </a:p>
        </p:txBody>
      </p:sp>
      <p:pic>
        <p:nvPicPr>
          <p:cNvPr id="6" name="Immagine 5"/>
          <p:cNvPicPr/>
          <p:nvPr/>
        </p:nvPicPr>
        <p:blipFill rotWithShape="1">
          <a:blip r:embed="rId2"/>
          <a:srcRect l="55851"/>
          <a:stretch/>
        </p:blipFill>
        <p:spPr bwMode="auto">
          <a:xfrm>
            <a:off x="2339752" y="4357756"/>
            <a:ext cx="3672408" cy="202357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4981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11"/>
          <p:cNvSpPr/>
          <p:nvPr/>
        </p:nvSpPr>
        <p:spPr bwMode="auto">
          <a:xfrm>
            <a:off x="3171628" y="1628800"/>
            <a:ext cx="5566617" cy="2596269"/>
          </a:xfrm>
          <a:prstGeom prst="rect">
            <a:avLst/>
          </a:prstGeom>
          <a:solidFill>
            <a:srgbClr val="B0D792"/>
          </a:solidFill>
          <a:ln w="9525" cap="flat" cmpd="sng" algn="ctr">
            <a:solidFill>
              <a:srgbClr val="B0D792"/>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34" charset="0"/>
            </a:endParaRPr>
          </a:p>
        </p:txBody>
      </p:sp>
      <p:sp>
        <p:nvSpPr>
          <p:cNvPr id="2" name="Titolo 1"/>
          <p:cNvSpPr>
            <a:spLocks noGrp="1"/>
          </p:cNvSpPr>
          <p:nvPr>
            <p:ph type="title"/>
          </p:nvPr>
        </p:nvSpPr>
        <p:spPr/>
        <p:txBody>
          <a:bodyPr/>
          <a:lstStyle/>
          <a:p>
            <a:r>
              <a:rPr lang="en-US" dirty="0"/>
              <a:t>Development platform</a:t>
            </a:r>
          </a:p>
        </p:txBody>
      </p:sp>
      <p:pic>
        <p:nvPicPr>
          <p:cNvPr id="5" name="Immagine 4"/>
          <p:cNvPicPr>
            <a:picLocks noChangeAspect="1"/>
          </p:cNvPicPr>
          <p:nvPr/>
        </p:nvPicPr>
        <p:blipFill rotWithShape="1">
          <a:blip r:embed="rId3"/>
          <a:srcRect l="42440" t="38349" r="27128" b="19876"/>
          <a:stretch/>
        </p:blipFill>
        <p:spPr>
          <a:xfrm>
            <a:off x="5259860" y="1628800"/>
            <a:ext cx="3478385" cy="2596269"/>
          </a:xfrm>
          <a:prstGeom prst="rect">
            <a:avLst/>
          </a:prstGeom>
        </p:spPr>
      </p:pic>
      <p:pic>
        <p:nvPicPr>
          <p:cNvPr id="6" name="Immagine 5"/>
          <p:cNvPicPr>
            <a:picLocks noChangeAspect="1"/>
          </p:cNvPicPr>
          <p:nvPr/>
        </p:nvPicPr>
        <p:blipFill rotWithShape="1">
          <a:blip r:embed="rId4"/>
          <a:srcRect l="41180" t="58111" r="49690" b="32621"/>
          <a:stretch/>
        </p:blipFill>
        <p:spPr>
          <a:xfrm>
            <a:off x="3267590" y="2590031"/>
            <a:ext cx="1235678" cy="682085"/>
          </a:xfrm>
          <a:prstGeom prst="rect">
            <a:avLst/>
          </a:prstGeom>
        </p:spPr>
      </p:pic>
      <p:pic>
        <p:nvPicPr>
          <p:cNvPr id="8" name="Immagine 7"/>
          <p:cNvPicPr>
            <a:picLocks noChangeAspect="1"/>
          </p:cNvPicPr>
          <p:nvPr/>
        </p:nvPicPr>
        <p:blipFill rotWithShape="1">
          <a:blip r:embed="rId5"/>
          <a:srcRect l="34714" t="46763" r="53945" b="38414"/>
          <a:stretch/>
        </p:blipFill>
        <p:spPr>
          <a:xfrm>
            <a:off x="323528" y="2172841"/>
            <a:ext cx="1930721" cy="1372277"/>
          </a:xfrm>
          <a:prstGeom prst="rect">
            <a:avLst/>
          </a:prstGeom>
        </p:spPr>
      </p:pic>
      <p:cxnSp>
        <p:nvCxnSpPr>
          <p:cNvPr id="10" name="Connettore 2 9"/>
          <p:cNvCxnSpPr>
            <a:stCxn id="6" idx="3"/>
          </p:cNvCxnSpPr>
          <p:nvPr/>
        </p:nvCxnSpPr>
        <p:spPr bwMode="auto">
          <a:xfrm flipV="1">
            <a:off x="4503268" y="2926934"/>
            <a:ext cx="928406" cy="4140"/>
          </a:xfrm>
          <a:prstGeom prst="straightConnector1">
            <a:avLst/>
          </a:prstGeom>
          <a:noFill/>
          <a:ln w="50800" cap="flat" cmpd="sng" algn="ctr">
            <a:solidFill>
              <a:schemeClr val="tx1"/>
            </a:solidFill>
            <a:prstDash val="solid"/>
            <a:round/>
            <a:headEnd type="triangle"/>
            <a:tailEnd type="triangle"/>
          </a:ln>
          <a:effectLst/>
        </p:spPr>
      </p:cxnSp>
      <p:cxnSp>
        <p:nvCxnSpPr>
          <p:cNvPr id="18" name="Connettore 2 17"/>
          <p:cNvCxnSpPr/>
          <p:nvPr/>
        </p:nvCxnSpPr>
        <p:spPr bwMode="auto">
          <a:xfrm flipV="1">
            <a:off x="2243222" y="2926933"/>
            <a:ext cx="928406" cy="4140"/>
          </a:xfrm>
          <a:prstGeom prst="straightConnector1">
            <a:avLst/>
          </a:prstGeom>
          <a:noFill/>
          <a:ln w="50800" cap="flat" cmpd="sng" algn="ctr">
            <a:solidFill>
              <a:schemeClr val="tx1"/>
            </a:solidFill>
            <a:prstDash val="solid"/>
            <a:round/>
            <a:headEnd type="triangle"/>
            <a:tailEnd type="triangle"/>
          </a:ln>
          <a:effectLst/>
        </p:spPr>
      </p:cxnSp>
      <p:sp>
        <p:nvSpPr>
          <p:cNvPr id="19" name="Parentesi graffa aperta 18"/>
          <p:cNvSpPr/>
          <p:nvPr/>
        </p:nvSpPr>
        <p:spPr bwMode="auto">
          <a:xfrm rot="16200000">
            <a:off x="6845448" y="2979269"/>
            <a:ext cx="464268" cy="3321325"/>
          </a:xfrm>
          <a:prstGeom prst="leftBrace">
            <a:avLst/>
          </a:prstGeom>
          <a:no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34" charset="0"/>
            </a:endParaRPr>
          </a:p>
        </p:txBody>
      </p:sp>
      <p:sp>
        <p:nvSpPr>
          <p:cNvPr id="20" name="CasellaDiTesto 19"/>
          <p:cNvSpPr txBox="1"/>
          <p:nvPr/>
        </p:nvSpPr>
        <p:spPr bwMode="auto">
          <a:xfrm>
            <a:off x="6195787" y="4981374"/>
            <a:ext cx="1606529" cy="907941"/>
          </a:xfrm>
          <a:prstGeom prst="rect">
            <a:avLst/>
          </a:prstGeom>
          <a:noFill/>
          <a:ln w="9525">
            <a:noFill/>
            <a:miter lim="800000"/>
            <a:headEnd/>
            <a:tailEnd/>
          </a:ln>
          <a:effectLst/>
        </p:spPr>
        <p:txBody>
          <a:bodyPr wrap="none" rtlCol="0">
            <a:spAutoFit/>
          </a:bodyPr>
          <a:lstStyle/>
          <a:p>
            <a:pPr algn="ctr">
              <a:spcBef>
                <a:spcPts val="600"/>
              </a:spcBef>
            </a:pPr>
            <a:r>
              <a:rPr lang="en-US" dirty="0">
                <a:latin typeface="Arial" pitchFamily="34" charset="0"/>
              </a:rPr>
              <a:t>Hardware</a:t>
            </a:r>
          </a:p>
          <a:p>
            <a:pPr algn="ctr">
              <a:spcBef>
                <a:spcPts val="600"/>
              </a:spcBef>
            </a:pPr>
            <a:r>
              <a:rPr lang="en-US" dirty="0">
                <a:latin typeface="Arial" pitchFamily="34" charset="0"/>
              </a:rPr>
              <a:t>(end-user)</a:t>
            </a:r>
          </a:p>
        </p:txBody>
      </p:sp>
      <p:sp>
        <p:nvSpPr>
          <p:cNvPr id="21" name="Parentesi graffa aperta 20"/>
          <p:cNvSpPr/>
          <p:nvPr/>
        </p:nvSpPr>
        <p:spPr bwMode="auto">
          <a:xfrm rot="16200000">
            <a:off x="2251635" y="2479691"/>
            <a:ext cx="464268" cy="4320482"/>
          </a:xfrm>
          <a:prstGeom prst="leftBrace">
            <a:avLst/>
          </a:prstGeom>
          <a:no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34" charset="0"/>
            </a:endParaRPr>
          </a:p>
        </p:txBody>
      </p:sp>
      <p:sp>
        <p:nvSpPr>
          <p:cNvPr id="22" name="CasellaDiTesto 21"/>
          <p:cNvSpPr txBox="1"/>
          <p:nvPr/>
        </p:nvSpPr>
        <p:spPr bwMode="auto">
          <a:xfrm>
            <a:off x="1026766" y="4889056"/>
            <a:ext cx="2914004" cy="907941"/>
          </a:xfrm>
          <a:prstGeom prst="rect">
            <a:avLst/>
          </a:prstGeom>
          <a:noFill/>
          <a:ln w="9525">
            <a:noFill/>
            <a:miter lim="800000"/>
            <a:headEnd/>
            <a:tailEnd/>
          </a:ln>
          <a:effectLst/>
        </p:spPr>
        <p:txBody>
          <a:bodyPr wrap="none" rtlCol="0">
            <a:spAutoFit/>
          </a:bodyPr>
          <a:lstStyle/>
          <a:p>
            <a:pPr algn="ctr">
              <a:spcBef>
                <a:spcPts val="600"/>
              </a:spcBef>
            </a:pPr>
            <a:r>
              <a:rPr lang="en-US" dirty="0">
                <a:latin typeface="Arial" pitchFamily="34" charset="0"/>
              </a:rPr>
              <a:t>Software engineer’s</a:t>
            </a:r>
          </a:p>
          <a:p>
            <a:pPr algn="ctr">
              <a:spcBef>
                <a:spcPts val="600"/>
              </a:spcBef>
            </a:pPr>
            <a:r>
              <a:rPr lang="en-US" dirty="0">
                <a:latin typeface="Arial" pitchFamily="34" charset="0"/>
              </a:rPr>
              <a:t>tools</a:t>
            </a:r>
          </a:p>
        </p:txBody>
      </p:sp>
    </p:spTree>
    <p:extLst>
      <p:ext uri="{BB962C8B-B14F-4D97-AF65-F5344CB8AC3E}">
        <p14:creationId xmlns:p14="http://schemas.microsoft.com/office/powerpoint/2010/main" val="304207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9" grpId="0" animBg="1"/>
      <p:bldP spid="20" grpId="0"/>
      <p:bldP spid="21" grpId="0" animBg="1"/>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Example of a development platform</a:t>
            </a:r>
          </a:p>
        </p:txBody>
      </p:sp>
      <p:pic>
        <p:nvPicPr>
          <p:cNvPr id="4" name="Immagine 3"/>
          <p:cNvPicPr>
            <a:picLocks noChangeAspect="1"/>
          </p:cNvPicPr>
          <p:nvPr/>
        </p:nvPicPr>
        <p:blipFill rotWithShape="1">
          <a:blip r:embed="rId2"/>
          <a:srcRect l="11066" t="3689" r="10241" b="2863"/>
          <a:stretch/>
        </p:blipFill>
        <p:spPr>
          <a:xfrm>
            <a:off x="251520" y="980728"/>
            <a:ext cx="4464496" cy="5301589"/>
          </a:xfrm>
          <a:prstGeom prst="rect">
            <a:avLst/>
          </a:prstGeom>
        </p:spPr>
      </p:pic>
      <p:pic>
        <p:nvPicPr>
          <p:cNvPr id="8" name="Immagine 7"/>
          <p:cNvPicPr/>
          <p:nvPr/>
        </p:nvPicPr>
        <p:blipFill rotWithShape="1">
          <a:blip r:embed="rId3"/>
          <a:srcRect t="43063"/>
          <a:stretch/>
        </p:blipFill>
        <p:spPr bwMode="auto">
          <a:xfrm>
            <a:off x="4721707" y="2708920"/>
            <a:ext cx="4274424" cy="3456384"/>
          </a:xfrm>
          <a:prstGeom prst="rect">
            <a:avLst/>
          </a:prstGeom>
          <a:ln>
            <a:noFill/>
          </a:ln>
          <a:extLst>
            <a:ext uri="{53640926-AAD7-44D8-BBD7-CCE9431645EC}">
              <a14:shadowObscured xmlns:a14="http://schemas.microsoft.com/office/drawing/2010/main"/>
            </a:ext>
          </a:extLst>
        </p:spPr>
      </p:pic>
      <p:pic>
        <p:nvPicPr>
          <p:cNvPr id="9" name="Immagine 8"/>
          <p:cNvPicPr/>
          <p:nvPr/>
        </p:nvPicPr>
        <p:blipFill rotWithShape="1">
          <a:blip r:embed="rId3"/>
          <a:srcRect b="56641"/>
          <a:stretch/>
        </p:blipFill>
        <p:spPr bwMode="auto">
          <a:xfrm>
            <a:off x="4716016" y="1060384"/>
            <a:ext cx="4280115" cy="165618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56792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olo 1"/>
          <p:cNvSpPr>
            <a:spLocks noGrp="1"/>
          </p:cNvSpPr>
          <p:nvPr>
            <p:ph type="title"/>
          </p:nvPr>
        </p:nvSpPr>
        <p:spPr/>
        <p:txBody>
          <a:bodyPr/>
          <a:lstStyle/>
          <a:p>
            <a:r>
              <a:rPr lang="en-US" altLang="it-IT" dirty="0"/>
              <a:t>Microcontroller definition</a:t>
            </a:r>
          </a:p>
        </p:txBody>
      </p:sp>
      <p:pic>
        <p:nvPicPr>
          <p:cNvPr id="6" name="Immagine 5"/>
          <p:cNvPicPr>
            <a:picLocks noChangeAspect="1"/>
          </p:cNvPicPr>
          <p:nvPr/>
        </p:nvPicPr>
        <p:blipFill rotWithShape="1">
          <a:blip r:embed="rId3"/>
          <a:srcRect l="34880" t="36097" r="19130" b="15241"/>
          <a:stretch/>
        </p:blipFill>
        <p:spPr>
          <a:xfrm>
            <a:off x="947192" y="1916678"/>
            <a:ext cx="7920880" cy="4557219"/>
          </a:xfrm>
          <a:prstGeom prst="rect">
            <a:avLst/>
          </a:prstGeom>
        </p:spPr>
      </p:pic>
      <p:sp>
        <p:nvSpPr>
          <p:cNvPr id="2" name="Rettangolo 1"/>
          <p:cNvSpPr/>
          <p:nvPr/>
        </p:nvSpPr>
        <p:spPr>
          <a:xfrm>
            <a:off x="755576" y="572487"/>
            <a:ext cx="8082390" cy="1200329"/>
          </a:xfrm>
          <a:prstGeom prst="rect">
            <a:avLst/>
          </a:prstGeom>
        </p:spPr>
        <p:txBody>
          <a:bodyPr wrap="square">
            <a:spAutoFit/>
          </a:bodyPr>
          <a:lstStyle/>
          <a:p>
            <a:pPr algn="ctr"/>
            <a:r>
              <a:rPr lang="en-US" dirty="0"/>
              <a:t>A microcontroller is a microprocessor </a:t>
            </a:r>
            <a:br>
              <a:rPr lang="en-US" dirty="0"/>
            </a:br>
            <a:r>
              <a:rPr lang="en-US" dirty="0"/>
              <a:t>with added functionality </a:t>
            </a:r>
            <a:br>
              <a:rPr lang="en-US" dirty="0"/>
            </a:br>
            <a:r>
              <a:rPr lang="en-US" dirty="0"/>
              <a:t>such as memory and peripheral hardware.</a:t>
            </a:r>
          </a:p>
        </p:txBody>
      </p:sp>
    </p:spTree>
    <p:extLst>
      <p:ext uri="{BB962C8B-B14F-4D97-AF65-F5344CB8AC3E}">
        <p14:creationId xmlns:p14="http://schemas.microsoft.com/office/powerpoint/2010/main" val="3054803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olo 1"/>
          <p:cNvSpPr>
            <a:spLocks noGrp="1"/>
          </p:cNvSpPr>
          <p:nvPr>
            <p:ph type="title"/>
          </p:nvPr>
        </p:nvSpPr>
        <p:spPr/>
        <p:txBody>
          <a:bodyPr/>
          <a:lstStyle/>
          <a:p>
            <a:r>
              <a:rPr lang="en-US" altLang="it-IT" dirty="0"/>
              <a:t>Microcontroller peripherals</a:t>
            </a:r>
          </a:p>
        </p:txBody>
      </p:sp>
      <p:sp>
        <p:nvSpPr>
          <p:cNvPr id="3" name="CasellaDiTesto 2"/>
          <p:cNvSpPr txBox="1"/>
          <p:nvPr/>
        </p:nvSpPr>
        <p:spPr bwMode="auto">
          <a:xfrm>
            <a:off x="827584" y="692696"/>
            <a:ext cx="2880320" cy="6017032"/>
          </a:xfrm>
          <a:prstGeom prst="rect">
            <a:avLst/>
          </a:prstGeom>
          <a:noFill/>
          <a:ln w="9525">
            <a:noFill/>
            <a:miter lim="800000"/>
            <a:headEnd/>
            <a:tailEnd/>
          </a:ln>
          <a:effectLst/>
        </p:spPr>
        <p:txBody>
          <a:bodyPr wrap="square" rtlCol="0">
            <a:spAutoFit/>
          </a:bodyPr>
          <a:lstStyle/>
          <a:p>
            <a:pPr marL="180975" indent="-180975">
              <a:spcBef>
                <a:spcPct val="50000"/>
              </a:spcBef>
              <a:buFont typeface="Arial" panose="020B0604020202020204" pitchFamily="34" charset="0"/>
              <a:buChar char="•"/>
            </a:pPr>
            <a:r>
              <a:rPr lang="en-US" sz="2000" dirty="0">
                <a:solidFill>
                  <a:srgbClr val="0070C0"/>
                </a:solidFill>
                <a:latin typeface="Arial" pitchFamily="34" charset="0"/>
              </a:rPr>
              <a:t>Communication:</a:t>
            </a:r>
          </a:p>
          <a:p>
            <a:pPr marL="449263" indent="-268288">
              <a:spcBef>
                <a:spcPts val="600"/>
              </a:spcBef>
              <a:buFont typeface="Arial" panose="020B0604020202020204" pitchFamily="34" charset="0"/>
              <a:buChar char="−"/>
            </a:pPr>
            <a:r>
              <a:rPr lang="en-US" sz="2000" dirty="0">
                <a:latin typeface="Arial" pitchFamily="34" charset="0"/>
              </a:rPr>
              <a:t>I2C</a:t>
            </a:r>
          </a:p>
          <a:p>
            <a:pPr marL="449263" indent="-268288">
              <a:spcBef>
                <a:spcPts val="600"/>
              </a:spcBef>
              <a:buFont typeface="Arial" panose="020B0604020202020204" pitchFamily="34" charset="0"/>
              <a:buChar char="−"/>
            </a:pPr>
            <a:r>
              <a:rPr lang="en-US" sz="2000" dirty="0">
                <a:latin typeface="Arial" pitchFamily="34" charset="0"/>
              </a:rPr>
              <a:t>UART</a:t>
            </a:r>
          </a:p>
          <a:p>
            <a:pPr marL="449263" indent="-268288">
              <a:spcBef>
                <a:spcPts val="600"/>
              </a:spcBef>
              <a:buFont typeface="Arial" panose="020B0604020202020204" pitchFamily="34" charset="0"/>
              <a:buChar char="−"/>
            </a:pPr>
            <a:r>
              <a:rPr lang="en-US" sz="2000" dirty="0">
                <a:latin typeface="Arial" pitchFamily="34" charset="0"/>
              </a:rPr>
              <a:t>SPI</a:t>
            </a:r>
          </a:p>
          <a:p>
            <a:pPr marL="449263" indent="-268288">
              <a:spcBef>
                <a:spcPts val="600"/>
              </a:spcBef>
              <a:buFont typeface="Arial" panose="020B0604020202020204" pitchFamily="34" charset="0"/>
              <a:buChar char="−"/>
            </a:pPr>
            <a:r>
              <a:rPr lang="en-US" sz="2000" dirty="0">
                <a:latin typeface="Arial" pitchFamily="34" charset="0"/>
              </a:rPr>
              <a:t>Ethernet</a:t>
            </a:r>
          </a:p>
          <a:p>
            <a:pPr marL="449263" indent="-268288">
              <a:spcBef>
                <a:spcPts val="600"/>
              </a:spcBef>
              <a:buFont typeface="Arial" panose="020B0604020202020204" pitchFamily="34" charset="0"/>
              <a:buChar char="−"/>
            </a:pPr>
            <a:r>
              <a:rPr lang="en-US" sz="2000" dirty="0">
                <a:latin typeface="Arial" pitchFamily="34" charset="0"/>
              </a:rPr>
              <a:t>CAN</a:t>
            </a:r>
          </a:p>
          <a:p>
            <a:pPr marL="449263" indent="-268288">
              <a:spcBef>
                <a:spcPts val="600"/>
              </a:spcBef>
              <a:buFont typeface="Arial" panose="020B0604020202020204" pitchFamily="34" charset="0"/>
              <a:buChar char="−"/>
            </a:pPr>
            <a:r>
              <a:rPr lang="en-US" sz="2000" dirty="0">
                <a:latin typeface="Arial" pitchFamily="34" charset="0"/>
              </a:rPr>
              <a:t>USB</a:t>
            </a:r>
          </a:p>
          <a:p>
            <a:pPr marL="180975" indent="-180975">
              <a:spcBef>
                <a:spcPts val="2400"/>
              </a:spcBef>
              <a:buFont typeface="Arial" panose="020B0604020202020204" pitchFamily="34" charset="0"/>
              <a:buChar char="•"/>
            </a:pPr>
            <a:r>
              <a:rPr lang="en-US" sz="2000" dirty="0">
                <a:solidFill>
                  <a:srgbClr val="0070C0"/>
                </a:solidFill>
                <a:latin typeface="Arial" pitchFamily="34" charset="0"/>
              </a:rPr>
              <a:t>Timing </a:t>
            </a:r>
          </a:p>
          <a:p>
            <a:pPr marL="449263" indent="-268288">
              <a:spcBef>
                <a:spcPts val="600"/>
              </a:spcBef>
              <a:buFont typeface="Arial" panose="020B0604020202020204" pitchFamily="34" charset="0"/>
              <a:buChar char="−"/>
            </a:pPr>
            <a:r>
              <a:rPr lang="en-US" sz="2000" dirty="0">
                <a:latin typeface="Arial" pitchFamily="34" charset="0"/>
              </a:rPr>
              <a:t>clock generator</a:t>
            </a:r>
          </a:p>
          <a:p>
            <a:pPr marL="449263" indent="-268288">
              <a:spcBef>
                <a:spcPts val="600"/>
              </a:spcBef>
              <a:buFont typeface="Arial" panose="020B0604020202020204" pitchFamily="34" charset="0"/>
              <a:buChar char="−"/>
            </a:pPr>
            <a:r>
              <a:rPr lang="en-US" sz="2000" dirty="0">
                <a:latin typeface="Arial" pitchFamily="34" charset="0"/>
              </a:rPr>
              <a:t>timers</a:t>
            </a:r>
          </a:p>
          <a:p>
            <a:pPr marL="449263" indent="-268288">
              <a:spcBef>
                <a:spcPts val="600"/>
              </a:spcBef>
              <a:buFont typeface="Arial" panose="020B0604020202020204" pitchFamily="34" charset="0"/>
              <a:buChar char="−"/>
            </a:pPr>
            <a:r>
              <a:rPr lang="en-US" sz="2000" dirty="0">
                <a:latin typeface="Arial" pitchFamily="34" charset="0"/>
              </a:rPr>
              <a:t>counters</a:t>
            </a:r>
          </a:p>
          <a:p>
            <a:pPr marL="449263" indent="-268288">
              <a:spcBef>
                <a:spcPts val="600"/>
              </a:spcBef>
              <a:buFont typeface="Arial" panose="020B0604020202020204" pitchFamily="34" charset="0"/>
              <a:buChar char="−"/>
            </a:pPr>
            <a:r>
              <a:rPr lang="en-US" sz="2000" dirty="0">
                <a:latin typeface="Arial" pitchFamily="34" charset="0"/>
              </a:rPr>
              <a:t>Pulse Width Modulators (PWM)</a:t>
            </a:r>
          </a:p>
          <a:p>
            <a:pPr marL="449263" indent="-268288">
              <a:spcBef>
                <a:spcPts val="600"/>
              </a:spcBef>
              <a:buFont typeface="Arial" panose="020B0604020202020204" pitchFamily="34" charset="0"/>
              <a:buChar char="−"/>
            </a:pPr>
            <a:r>
              <a:rPr lang="en-US" sz="2000" dirty="0">
                <a:latin typeface="Arial" pitchFamily="34" charset="0"/>
              </a:rPr>
              <a:t>Watchdog</a:t>
            </a:r>
          </a:p>
          <a:p>
            <a:pPr marL="171450" indent="-171450">
              <a:spcBef>
                <a:spcPct val="50000"/>
              </a:spcBef>
              <a:buFont typeface="Arial" panose="020B0604020202020204" pitchFamily="34" charset="0"/>
              <a:buChar char="•"/>
            </a:pPr>
            <a:endParaRPr lang="en-US" sz="2000" dirty="0">
              <a:latin typeface="Arial" pitchFamily="34" charset="0"/>
            </a:endParaRPr>
          </a:p>
        </p:txBody>
      </p:sp>
      <p:sp>
        <p:nvSpPr>
          <p:cNvPr id="7" name="CasellaDiTesto 6"/>
          <p:cNvSpPr txBox="1"/>
          <p:nvPr/>
        </p:nvSpPr>
        <p:spPr bwMode="auto">
          <a:xfrm>
            <a:off x="5364088" y="692696"/>
            <a:ext cx="2880320" cy="5401479"/>
          </a:xfrm>
          <a:prstGeom prst="rect">
            <a:avLst/>
          </a:prstGeom>
          <a:noFill/>
          <a:ln w="9525">
            <a:noFill/>
            <a:miter lim="800000"/>
            <a:headEnd/>
            <a:tailEnd/>
          </a:ln>
          <a:effectLst/>
        </p:spPr>
        <p:txBody>
          <a:bodyPr wrap="square" rtlCol="0">
            <a:spAutoFit/>
          </a:bodyPr>
          <a:lstStyle/>
          <a:p>
            <a:pPr marL="180975" indent="-180975">
              <a:spcBef>
                <a:spcPct val="50000"/>
              </a:spcBef>
              <a:buFont typeface="Arial" panose="020B0604020202020204" pitchFamily="34" charset="0"/>
              <a:buChar char="•"/>
            </a:pPr>
            <a:r>
              <a:rPr lang="en-US" sz="2000" dirty="0">
                <a:solidFill>
                  <a:srgbClr val="0070C0"/>
                </a:solidFill>
                <a:latin typeface="Arial" pitchFamily="34" charset="0"/>
              </a:rPr>
              <a:t>Analog signal processing:</a:t>
            </a:r>
          </a:p>
          <a:p>
            <a:pPr marL="449263" indent="-268288">
              <a:spcBef>
                <a:spcPts val="600"/>
              </a:spcBef>
              <a:buFont typeface="Arial" panose="020B0604020202020204" pitchFamily="34" charset="0"/>
              <a:buChar char="−"/>
            </a:pPr>
            <a:r>
              <a:rPr lang="en-US" sz="2000" dirty="0">
                <a:latin typeface="Arial" pitchFamily="34" charset="0"/>
              </a:rPr>
              <a:t>ADC</a:t>
            </a:r>
          </a:p>
          <a:p>
            <a:pPr marL="449263" indent="-268288">
              <a:spcBef>
                <a:spcPts val="600"/>
              </a:spcBef>
              <a:buFont typeface="Arial" panose="020B0604020202020204" pitchFamily="34" charset="0"/>
              <a:buChar char="−"/>
            </a:pPr>
            <a:r>
              <a:rPr lang="en-US" sz="2000" dirty="0">
                <a:latin typeface="Arial" pitchFamily="34" charset="0"/>
              </a:rPr>
              <a:t>DAC</a:t>
            </a:r>
          </a:p>
          <a:p>
            <a:pPr marL="449263" indent="-268288">
              <a:spcBef>
                <a:spcPts val="600"/>
              </a:spcBef>
              <a:buFont typeface="Arial" panose="020B0604020202020204" pitchFamily="34" charset="0"/>
              <a:buChar char="−"/>
            </a:pPr>
            <a:r>
              <a:rPr lang="en-US" sz="2000" dirty="0">
                <a:latin typeface="Arial" pitchFamily="34" charset="0"/>
              </a:rPr>
              <a:t>voltage reference</a:t>
            </a:r>
          </a:p>
          <a:p>
            <a:pPr marL="449263" indent="-268288">
              <a:spcBef>
                <a:spcPts val="600"/>
              </a:spcBef>
              <a:buFont typeface="Arial" panose="020B0604020202020204" pitchFamily="34" charset="0"/>
              <a:buChar char="−"/>
            </a:pPr>
            <a:r>
              <a:rPr lang="en-US" sz="2000" dirty="0">
                <a:latin typeface="Arial" pitchFamily="34" charset="0"/>
              </a:rPr>
              <a:t>analog comparators</a:t>
            </a:r>
          </a:p>
          <a:p>
            <a:pPr marL="449263" indent="-268288">
              <a:spcBef>
                <a:spcPts val="600"/>
              </a:spcBef>
              <a:buFont typeface="Arial" panose="020B0604020202020204" pitchFamily="34" charset="0"/>
              <a:buChar char="−"/>
            </a:pPr>
            <a:r>
              <a:rPr lang="en-US" sz="2000" dirty="0">
                <a:latin typeface="Arial" pitchFamily="34" charset="0"/>
              </a:rPr>
              <a:t>analog sensors</a:t>
            </a:r>
          </a:p>
          <a:p>
            <a:pPr marL="180975" indent="-180975">
              <a:spcBef>
                <a:spcPts val="2400"/>
              </a:spcBef>
              <a:buFont typeface="Arial" panose="020B0604020202020204" pitchFamily="34" charset="0"/>
              <a:buChar char="•"/>
            </a:pPr>
            <a:r>
              <a:rPr lang="en-US" sz="2000" dirty="0">
                <a:solidFill>
                  <a:srgbClr val="0070C0"/>
                </a:solidFill>
                <a:latin typeface="Arial" pitchFamily="34" charset="0"/>
              </a:rPr>
              <a:t>Input / Output</a:t>
            </a:r>
          </a:p>
          <a:p>
            <a:pPr marL="180975" indent="-180975">
              <a:spcBef>
                <a:spcPts val="2400"/>
              </a:spcBef>
              <a:buFont typeface="Arial" panose="020B0604020202020204" pitchFamily="34" charset="0"/>
              <a:buChar char="•"/>
            </a:pPr>
            <a:r>
              <a:rPr lang="en-US" sz="2000" dirty="0">
                <a:solidFill>
                  <a:srgbClr val="0070C0"/>
                </a:solidFill>
                <a:latin typeface="Arial" pitchFamily="34" charset="0"/>
              </a:rPr>
              <a:t>Power control circuits</a:t>
            </a:r>
          </a:p>
          <a:p>
            <a:pPr marL="180975" indent="-180975">
              <a:spcBef>
                <a:spcPts val="2400"/>
              </a:spcBef>
              <a:buFont typeface="Arial" panose="020B0604020202020204" pitchFamily="34" charset="0"/>
              <a:buChar char="•"/>
            </a:pPr>
            <a:r>
              <a:rPr lang="en-US" sz="2000" dirty="0">
                <a:solidFill>
                  <a:srgbClr val="0070C0"/>
                </a:solidFill>
                <a:latin typeface="Arial" pitchFamily="34" charset="0"/>
              </a:rPr>
              <a:t>…</a:t>
            </a:r>
          </a:p>
          <a:p>
            <a:pPr marL="180975" indent="-180975">
              <a:spcBef>
                <a:spcPct val="50000"/>
              </a:spcBef>
              <a:buFont typeface="Arial" panose="020B0604020202020204" pitchFamily="34" charset="0"/>
              <a:buChar char="•"/>
            </a:pPr>
            <a:endParaRPr lang="en-US" sz="2000" dirty="0">
              <a:latin typeface="Arial" pitchFamily="34" charset="0"/>
            </a:endParaRPr>
          </a:p>
          <a:p>
            <a:pPr marL="171450" indent="-171450">
              <a:spcBef>
                <a:spcPct val="50000"/>
              </a:spcBef>
              <a:buFont typeface="Arial" panose="020B0604020202020204" pitchFamily="34" charset="0"/>
              <a:buChar char="•"/>
            </a:pPr>
            <a:endParaRPr lang="en-US" sz="2000" dirty="0">
              <a:latin typeface="Arial" pitchFamily="34" charset="0"/>
            </a:endParaRPr>
          </a:p>
        </p:txBody>
      </p:sp>
    </p:spTree>
    <p:extLst>
      <p:ext uri="{BB962C8B-B14F-4D97-AF65-F5344CB8AC3E}">
        <p14:creationId xmlns:p14="http://schemas.microsoft.com/office/powerpoint/2010/main" val="945983965"/>
      </p:ext>
    </p:extLst>
  </p:cSld>
  <p:clrMapOvr>
    <a:masterClrMapping/>
  </p:clrMapOvr>
</p:sld>
</file>

<file path=ppt/theme/theme1.xml><?xml version="1.0" encoding="utf-8"?>
<a:theme xmlns:a="http://schemas.openxmlformats.org/drawingml/2006/main" name="Struttura predefinita">
  <a:themeElements>
    <a:clrScheme name="Struttura predefinit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truttura predefinit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0" fontAlgn="base" latinLnBrk="0" hangingPunct="0">
          <a:lnSpc>
            <a:spcPct val="100000"/>
          </a:lnSpc>
          <a:spcBef>
            <a:spcPct val="20000"/>
          </a:spcBef>
          <a:spcAft>
            <a:spcPct val="0"/>
          </a:spcAft>
          <a:buClrTx/>
          <a:buSzTx/>
          <a:buFontTx/>
          <a:buNone/>
          <a:tabLst/>
          <a:defRPr kumimoji="0" lang="it-IT" altLang="it-IT" sz="2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0" fontAlgn="base" latinLnBrk="0" hangingPunct="0">
          <a:lnSpc>
            <a:spcPct val="100000"/>
          </a:lnSpc>
          <a:spcBef>
            <a:spcPct val="20000"/>
          </a:spcBef>
          <a:spcAft>
            <a:spcPct val="0"/>
          </a:spcAft>
          <a:buClrTx/>
          <a:buSzTx/>
          <a:buFontTx/>
          <a:buNone/>
          <a:tabLst/>
          <a:defRPr kumimoji="0" lang="it-IT" altLang="it-IT" sz="2400" b="0" i="0" u="none" strike="noStrike" cap="none" normalizeH="0" baseline="0" smtClean="0">
            <a:ln>
              <a:noFill/>
            </a:ln>
            <a:solidFill>
              <a:schemeClr val="tx1"/>
            </a:solidFill>
            <a:effectLst/>
            <a:latin typeface="Arial" pitchFamily="34" charset="0"/>
          </a:defRPr>
        </a:defPPr>
      </a:lstStyle>
    </a:lnDef>
    <a:txDef>
      <a:spPr bwMode="auto">
        <a:noFill/>
        <a:ln w="9525">
          <a:noFill/>
          <a:miter lim="800000"/>
          <a:headEnd/>
          <a:tailEnd/>
        </a:ln>
        <a:effectLst/>
      </a:spPr>
      <a:bodyPr>
        <a:spAutoFit/>
      </a:bodyPr>
      <a:lstStyle>
        <a:defPPr algn="r">
          <a:spcBef>
            <a:spcPct val="50000"/>
          </a:spcBef>
          <a:defRPr sz="1200" dirty="0" err="1">
            <a:solidFill>
              <a:srgbClr val="0070C0"/>
            </a:solidFill>
            <a:latin typeface="Arial" pitchFamily="34" charset="0"/>
          </a:defRPr>
        </a:defPPr>
      </a:lstStyle>
    </a:txDef>
  </a:objectDefaults>
  <a:extraClrSchemeLst>
    <a:extraClrScheme>
      <a:clrScheme name="Struttura predefinit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ruttura predefinit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ruttura predefinit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ruttura predefinit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ruttura predefinit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ruttura predefinit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ruttura predefinit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i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i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8666</TotalTime>
  <Words>2972</Words>
  <Application>Microsoft Office PowerPoint</Application>
  <PresentationFormat>Presentazione su schermo (4:3)</PresentationFormat>
  <Paragraphs>429</Paragraphs>
  <Slides>56</Slides>
  <Notes>30</Notes>
  <HiddenSlides>14</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56</vt:i4>
      </vt:variant>
    </vt:vector>
  </HeadingPairs>
  <TitlesOfParts>
    <vt:vector size="64" baseType="lpstr">
      <vt:lpstr>Arial</vt:lpstr>
      <vt:lpstr>Google Sans</vt:lpstr>
      <vt:lpstr>Minion Web</vt:lpstr>
      <vt:lpstr>PT Serif</vt:lpstr>
      <vt:lpstr>Times</vt:lpstr>
      <vt:lpstr>Times New Roman</vt:lpstr>
      <vt:lpstr>Wingdings</vt:lpstr>
      <vt:lpstr>Struttura predefinita</vt:lpstr>
      <vt:lpstr>Presentazione standard di PowerPoint</vt:lpstr>
      <vt:lpstr>Summary</vt:lpstr>
      <vt:lpstr>Summary</vt:lpstr>
      <vt:lpstr>Embedded systems definition</vt:lpstr>
      <vt:lpstr>Development platform</vt:lpstr>
      <vt:lpstr>Development platform</vt:lpstr>
      <vt:lpstr>Example of a development platform</vt:lpstr>
      <vt:lpstr>Microcontroller definition</vt:lpstr>
      <vt:lpstr>Microcontroller peripherals</vt:lpstr>
      <vt:lpstr>A17 Pro</vt:lpstr>
      <vt:lpstr>Why ARM?</vt:lpstr>
      <vt:lpstr>STM32F4 Block diagram</vt:lpstr>
      <vt:lpstr>RISC vs CISC</vt:lpstr>
      <vt:lpstr>RISC vs CISC: an example</vt:lpstr>
      <vt:lpstr>RISC vs CISC</vt:lpstr>
      <vt:lpstr>ARM-Cortex families</vt:lpstr>
      <vt:lpstr>ARM-Cortex M3 and M4 architectures</vt:lpstr>
      <vt:lpstr>ARM-Cortex pipelining</vt:lpstr>
      <vt:lpstr>ARM-Cortex M4 memory map</vt:lpstr>
      <vt:lpstr>Summary</vt:lpstr>
      <vt:lpstr>ARM-Cortex M4 exceptions and interrupts</vt:lpstr>
      <vt:lpstr>ARM-Cortex M4 interrupt vector</vt:lpstr>
      <vt:lpstr>Summary</vt:lpstr>
      <vt:lpstr>STM32 Family</vt:lpstr>
      <vt:lpstr>STM32F4</vt:lpstr>
      <vt:lpstr>STM32F401</vt:lpstr>
      <vt:lpstr>STM32F401RE</vt:lpstr>
      <vt:lpstr>Clocks</vt:lpstr>
      <vt:lpstr>Timer modules</vt:lpstr>
      <vt:lpstr>Timers feature</vt:lpstr>
      <vt:lpstr>PWM generation</vt:lpstr>
      <vt:lpstr>General Purpose Input/Outputs</vt:lpstr>
      <vt:lpstr>General Purpose Input/Outputs</vt:lpstr>
      <vt:lpstr>Alternate Functions</vt:lpstr>
      <vt:lpstr>Graphical User Interface (GUI)</vt:lpstr>
      <vt:lpstr>ADC</vt:lpstr>
      <vt:lpstr>Direct Memory Access (DMA)</vt:lpstr>
      <vt:lpstr>Communications</vt:lpstr>
      <vt:lpstr>STM32 programming</vt:lpstr>
      <vt:lpstr>Summary</vt:lpstr>
      <vt:lpstr>Development board</vt:lpstr>
      <vt:lpstr>Nucleo board features</vt:lpstr>
      <vt:lpstr>Nucleo board layout</vt:lpstr>
      <vt:lpstr>Summary</vt:lpstr>
      <vt:lpstr>POLIMI expansion board</vt:lpstr>
      <vt:lpstr>POLIMI board features</vt:lpstr>
      <vt:lpstr>POLIMI board layout</vt:lpstr>
      <vt:lpstr>16x2 alphanumeric LCD</vt:lpstr>
      <vt:lpstr>5x7 LED array</vt:lpstr>
      <vt:lpstr>4x4 keypad</vt:lpstr>
      <vt:lpstr>Incremental encoder</vt:lpstr>
      <vt:lpstr>Microphone, amplifier and RGB LED</vt:lpstr>
      <vt:lpstr>Photoresistor and Potentiometer </vt:lpstr>
      <vt:lpstr>Thermometer LM75</vt:lpstr>
      <vt:lpstr>Accelerometer LIS2DE</vt:lpstr>
      <vt:lpstr>IR transmitter and IR receiver</vt:lpstr>
    </vt:vector>
  </TitlesOfParts>
  <Company>siwa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 Systems</dc:title>
  <dc:creator>Dr. Federica VILLA</dc:creator>
  <cp:lastModifiedBy>Gabriele Laita</cp:lastModifiedBy>
  <cp:revision>535</cp:revision>
  <cp:lastPrinted>2012-10-01T12:37:18Z</cp:lastPrinted>
  <dcterms:created xsi:type="dcterms:W3CDTF">2003-06-16T09:31:13Z</dcterms:created>
  <dcterms:modified xsi:type="dcterms:W3CDTF">2023-09-17T21:03:30Z</dcterms:modified>
</cp:coreProperties>
</file>